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11"/>
  </p:notesMasterIdLst>
  <p:sldIdLst>
    <p:sldId id="256" r:id="rId2"/>
    <p:sldId id="263" r:id="rId3"/>
    <p:sldId id="258" r:id="rId4"/>
    <p:sldId id="257" r:id="rId5"/>
    <p:sldId id="259" r:id="rId6"/>
    <p:sldId id="260" r:id="rId7"/>
    <p:sldId id="262" r:id="rId8"/>
    <p:sldId id="265"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Gill Sans MT" panose="020B0502020104020203" pitchFamily="3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98E49F"/>
    <a:srgbClr val="7AB800"/>
    <a:srgbClr val="A2F6C2"/>
    <a:srgbClr val="99FF99"/>
    <a:srgbClr val="E7E6E6"/>
    <a:srgbClr val="AE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autoAdjust="0"/>
    <p:restoredTop sz="74274" autoAdjust="0"/>
  </p:normalViewPr>
  <p:slideViewPr>
    <p:cSldViewPr snapToGrid="0">
      <p:cViewPr varScale="1">
        <p:scale>
          <a:sx n="84" d="100"/>
          <a:sy n="84" d="100"/>
        </p:scale>
        <p:origin x="1458" y="102"/>
      </p:cViewPr>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374A5-2CE0-4D52-9090-0D6ED4FA850C}" type="datetimeFigureOut">
              <a:rPr lang="sv-SE" smtClean="0"/>
              <a:t>2023-02-21</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07020-BC68-48B1-9A67-A09875788A96}" type="slidenum">
              <a:rPr lang="sv-SE" smtClean="0"/>
              <a:t>‹#›</a:t>
            </a:fld>
            <a:endParaRPr lang="sv-SE" dirty="0"/>
          </a:p>
        </p:txBody>
      </p:sp>
    </p:spTree>
    <p:extLst>
      <p:ext uri="{BB962C8B-B14F-4D97-AF65-F5344CB8AC3E}">
        <p14:creationId xmlns:p14="http://schemas.microsoft.com/office/powerpoint/2010/main" val="43002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507020-BC68-48B1-9A67-A09875788A96}" type="slidenum">
              <a:rPr lang="sv-SE" smtClean="0"/>
              <a:t>1</a:t>
            </a:fld>
            <a:endParaRPr lang="sv-SE" dirty="0"/>
          </a:p>
        </p:txBody>
      </p:sp>
    </p:spTree>
    <p:extLst>
      <p:ext uri="{BB962C8B-B14F-4D97-AF65-F5344CB8AC3E}">
        <p14:creationId xmlns:p14="http://schemas.microsoft.com/office/powerpoint/2010/main" val="233593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STEG P1: INDIVIDUELLT ARBETE (10 MIN)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Ta 10 min att individuellt fundera över: </a:t>
            </a:r>
          </a:p>
          <a:p>
            <a:r>
              <a:rPr lang="sv-SE" sz="1200" b="1"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Vad har organisationen för styrkor och svagheter idag som kan ha betydelse för digitaliseringen</a:t>
            </a:r>
          </a:p>
          <a:p>
            <a:pPr lvl="0"/>
            <a:r>
              <a:rPr lang="sv-SE" sz="1200" kern="1200" dirty="0">
                <a:solidFill>
                  <a:schemeClr val="tx1"/>
                </a:solidFill>
                <a:effectLst/>
                <a:latin typeface="+mn-lt"/>
                <a:ea typeface="+mn-ea"/>
                <a:cs typeface="+mn-cs"/>
              </a:rPr>
              <a:t>Vilka möjligheter eller hot för er utveckling ser ni med tanke på vad som sker i omvärlden</a:t>
            </a:r>
          </a:p>
          <a:p>
            <a:r>
              <a:rPr lang="sv-SE" sz="1200" kern="1200" dirty="0">
                <a:solidFill>
                  <a:schemeClr val="tx1"/>
                </a:solidFill>
                <a:effectLst/>
                <a:latin typeface="+mn-lt"/>
                <a:ea typeface="+mn-ea"/>
                <a:cs typeface="+mn-cs"/>
              </a:rPr>
              <a:t>Var och en antecknar några (3-4) styrkor, svagheter, möjligheter och hot</a:t>
            </a:r>
          </a:p>
          <a:p>
            <a:endParaRPr lang="sv-SE" dirty="0"/>
          </a:p>
          <a:p>
            <a:r>
              <a:rPr lang="sv-SE" dirty="0"/>
              <a:t>Dokumentation görs enskilt här och sammanfattas sen i nästa steg, STEG 2, nästa bild här eller i DigitalDokumentation.xlsx</a:t>
            </a:r>
          </a:p>
        </p:txBody>
      </p:sp>
      <p:sp>
        <p:nvSpPr>
          <p:cNvPr id="4" name="Platshållare för bildnummer 3"/>
          <p:cNvSpPr>
            <a:spLocks noGrp="1"/>
          </p:cNvSpPr>
          <p:nvPr>
            <p:ph type="sldNum" sz="quarter" idx="5"/>
          </p:nvPr>
        </p:nvSpPr>
        <p:spPr/>
        <p:txBody>
          <a:bodyPr/>
          <a:lstStyle/>
          <a:p>
            <a:fld id="{D2507020-BC68-48B1-9A67-A09875788A96}" type="slidenum">
              <a:rPr lang="sv-SE" smtClean="0"/>
              <a:t>3</a:t>
            </a:fld>
            <a:endParaRPr lang="sv-SE" dirty="0"/>
          </a:p>
        </p:txBody>
      </p:sp>
    </p:spTree>
    <p:extLst>
      <p:ext uri="{BB962C8B-B14F-4D97-AF65-F5344CB8AC3E}">
        <p14:creationId xmlns:p14="http://schemas.microsoft.com/office/powerpoint/2010/main" val="378464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STEG P2: </a:t>
            </a:r>
            <a:r>
              <a:rPr lang="sv-SE" sz="1200" b="1" kern="1200" cap="all" dirty="0">
                <a:solidFill>
                  <a:schemeClr val="tx1"/>
                </a:solidFill>
                <a:effectLst/>
                <a:latin typeface="+mn-lt"/>
                <a:ea typeface="+mn-ea"/>
                <a:cs typeface="+mn-cs"/>
              </a:rPr>
              <a:t>Genomgång i gruppen </a:t>
            </a:r>
            <a:r>
              <a:rPr lang="sv-SE" sz="1200" b="1" kern="1200" dirty="0">
                <a:solidFill>
                  <a:schemeClr val="tx1"/>
                </a:solidFill>
                <a:effectLst/>
                <a:latin typeface="+mn-lt"/>
                <a:ea typeface="+mn-ea"/>
                <a:cs typeface="+mn-cs"/>
              </a:rPr>
              <a:t>(20 MIN)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Workshopledaren dokumenterar i </a:t>
            </a:r>
            <a:r>
              <a:rPr lang="sv-SE" dirty="0"/>
              <a:t>DigitalDokumentation.xlsx</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Varje deltagare presenterar muntligt sina anteckningar för resten av gruppen och WS ledaren dokumenterar dem direkt, så att alla kan se. </a:t>
            </a:r>
          </a:p>
          <a:p>
            <a:r>
              <a:rPr lang="sv-SE" sz="1200" kern="1200" dirty="0">
                <a:solidFill>
                  <a:schemeClr val="tx1"/>
                </a:solidFill>
                <a:effectLst/>
                <a:latin typeface="+mn-lt"/>
                <a:ea typeface="+mn-ea"/>
                <a:cs typeface="+mn-cs"/>
              </a:rPr>
              <a:t>Diskutera med gruppen under presentationerna. </a:t>
            </a:r>
          </a:p>
          <a:p>
            <a:r>
              <a:rPr lang="sv-SE" sz="1200" kern="1200" dirty="0">
                <a:solidFill>
                  <a:schemeClr val="tx1"/>
                </a:solidFill>
                <a:effectLst/>
                <a:latin typeface="+mn-lt"/>
                <a:ea typeface="+mn-ea"/>
                <a:cs typeface="+mn-cs"/>
              </a:rPr>
              <a:t>Dyker det upp nya saker under diskussionerna så skriv ner dessa med. </a:t>
            </a:r>
            <a:endParaRPr lang="sv-SE" sz="1200" b="1"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2507020-BC68-48B1-9A67-A09875788A96}" type="slidenum">
              <a:rPr lang="sv-SE" smtClean="0"/>
              <a:t>4</a:t>
            </a:fld>
            <a:endParaRPr lang="sv-SE" dirty="0"/>
          </a:p>
        </p:txBody>
      </p:sp>
    </p:spTree>
    <p:extLst>
      <p:ext uri="{BB962C8B-B14F-4D97-AF65-F5344CB8AC3E}">
        <p14:creationId xmlns:p14="http://schemas.microsoft.com/office/powerpoint/2010/main" val="117948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Klistra in alla dina ”lappar” och börja sedan sorteringen enligt nedan instruktion</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STEG P3: KLUSTRING (20 MIN)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Sortera gemensamt ut Post-it lapparna i de processteg eller stödprocesser där de hör hemma. </a:t>
            </a:r>
          </a:p>
          <a:p>
            <a:pPr lvl="0"/>
            <a:r>
              <a:rPr lang="sv-SE" sz="1200" kern="1200" dirty="0">
                <a:solidFill>
                  <a:schemeClr val="tx1"/>
                </a:solidFill>
                <a:effectLst/>
                <a:latin typeface="+mn-lt"/>
                <a:ea typeface="+mn-ea"/>
                <a:cs typeface="+mn-cs"/>
              </a:rPr>
              <a:t>Försök att vara så specifik som möjligt genom att peka ut var i processen en styrka eller svaghet hör hemma. </a:t>
            </a:r>
          </a:p>
          <a:p>
            <a:pPr lvl="0"/>
            <a:r>
              <a:rPr lang="sv-SE" sz="1200" kern="1200" dirty="0">
                <a:solidFill>
                  <a:schemeClr val="tx1"/>
                </a:solidFill>
                <a:effectLst/>
                <a:latin typeface="+mn-lt"/>
                <a:ea typeface="+mn-ea"/>
                <a:cs typeface="+mn-cs"/>
              </a:rPr>
              <a:t>Ibland kan det behövas ett förtydligande eller kanske någon extra lapp. </a:t>
            </a:r>
          </a:p>
          <a:p>
            <a:pPr lvl="0"/>
            <a:r>
              <a:rPr lang="sv-SE" sz="1200" kern="1200" dirty="0">
                <a:solidFill>
                  <a:schemeClr val="tx1"/>
                </a:solidFill>
                <a:effectLst/>
                <a:latin typeface="+mn-lt"/>
                <a:ea typeface="+mn-ea"/>
                <a:cs typeface="+mn-cs"/>
              </a:rPr>
              <a:t>Om det behövs, använd fältet för ”Övrigt”</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STEG P4: DISKUSSION (10 MIN)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Diskutera resultatet. Finns det vissa områden som innehåller mycket styrkor, svagheter, möjligheter eller hot? </a:t>
            </a:r>
          </a:p>
          <a:p>
            <a:r>
              <a:rPr lang="sv-SE" sz="1200" kern="1200" dirty="0">
                <a:solidFill>
                  <a:schemeClr val="tx1"/>
                </a:solidFill>
                <a:effectLst/>
                <a:latin typeface="+mn-lt"/>
                <a:ea typeface="+mn-ea"/>
                <a:cs typeface="+mn-cs"/>
              </a:rPr>
              <a:t>Vad kan det bero på? Hur kan ni utnyttja det? </a:t>
            </a:r>
            <a:endParaRPr lang="sv-SE" dirty="0"/>
          </a:p>
        </p:txBody>
      </p:sp>
      <p:sp>
        <p:nvSpPr>
          <p:cNvPr id="4" name="Platshållare för bildnummer 3"/>
          <p:cNvSpPr>
            <a:spLocks noGrp="1"/>
          </p:cNvSpPr>
          <p:nvPr>
            <p:ph type="sldNum" sz="quarter" idx="5"/>
          </p:nvPr>
        </p:nvSpPr>
        <p:spPr/>
        <p:txBody>
          <a:bodyPr/>
          <a:lstStyle/>
          <a:p>
            <a:fld id="{D2507020-BC68-48B1-9A67-A09875788A96}" type="slidenum">
              <a:rPr lang="sv-SE" smtClean="0"/>
              <a:t>5</a:t>
            </a:fld>
            <a:endParaRPr lang="sv-SE" dirty="0"/>
          </a:p>
        </p:txBody>
      </p:sp>
    </p:spTree>
    <p:extLst>
      <p:ext uri="{BB962C8B-B14F-4D97-AF65-F5344CB8AC3E}">
        <p14:creationId xmlns:p14="http://schemas.microsoft.com/office/powerpoint/2010/main" val="395930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 min </a:t>
            </a:r>
          </a:p>
          <a:p>
            <a:r>
              <a:rPr lang="sv-SE" dirty="0"/>
              <a:t>Lyft fram styrkorna från  SWOT-analysen</a:t>
            </a:r>
          </a:p>
          <a:p>
            <a:r>
              <a:rPr lang="sv-SE" dirty="0"/>
              <a:t>Fokusera på de ”gröna lapparna” i Potentialen 3, läs dessa högt och gör ev. komplettering</a:t>
            </a:r>
          </a:p>
        </p:txBody>
      </p:sp>
      <p:sp>
        <p:nvSpPr>
          <p:cNvPr id="4" name="Platshållare för bildnummer 3"/>
          <p:cNvSpPr>
            <a:spLocks noGrp="1"/>
          </p:cNvSpPr>
          <p:nvPr>
            <p:ph type="sldNum" sz="quarter" idx="5"/>
          </p:nvPr>
        </p:nvSpPr>
        <p:spPr/>
        <p:txBody>
          <a:bodyPr/>
          <a:lstStyle/>
          <a:p>
            <a:fld id="{D2507020-BC68-48B1-9A67-A09875788A96}" type="slidenum">
              <a:rPr lang="sv-SE" smtClean="0"/>
              <a:t>6</a:t>
            </a:fld>
            <a:endParaRPr lang="sv-SE" dirty="0"/>
          </a:p>
        </p:txBody>
      </p:sp>
    </p:spTree>
    <p:extLst>
      <p:ext uri="{BB962C8B-B14F-4D97-AF65-F5344CB8AC3E}">
        <p14:creationId xmlns:p14="http://schemas.microsoft.com/office/powerpoint/2010/main" val="206357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Gruppvis</a:t>
            </a:r>
          </a:p>
          <a:p>
            <a:r>
              <a:rPr lang="sv-SE" sz="1200" b="1" kern="1200" dirty="0">
                <a:solidFill>
                  <a:schemeClr val="tx1"/>
                </a:solidFill>
                <a:effectLst/>
                <a:latin typeface="+mn-lt"/>
                <a:ea typeface="+mn-ea"/>
                <a:cs typeface="+mn-cs"/>
              </a:rPr>
              <a:t>STEG S1 - SKATTNING (20 MIN)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Gå gemensamt igenom och skatta er organisations förmåga i de olika påståendena på planschen. </a:t>
            </a:r>
          </a:p>
          <a:p>
            <a:r>
              <a:rPr lang="sv-SE" sz="1200" kern="1200" dirty="0">
                <a:solidFill>
                  <a:schemeClr val="tx1"/>
                </a:solidFill>
                <a:effectLst/>
                <a:latin typeface="+mn-lt"/>
                <a:ea typeface="+mn-ea"/>
                <a:cs typeface="+mn-cs"/>
              </a:rPr>
              <a:t> </a:t>
            </a:r>
          </a:p>
          <a:p>
            <a:r>
              <a:rPr lang="sv-SE" sz="1200" b="1" i="1" kern="1200" dirty="0">
                <a:solidFill>
                  <a:schemeClr val="tx1"/>
                </a:solidFill>
                <a:effectLst/>
                <a:latin typeface="+mn-lt"/>
                <a:ea typeface="+mn-ea"/>
                <a:cs typeface="+mn-cs"/>
              </a:rPr>
              <a:t>Tänk på att…</a:t>
            </a: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Syftet med denna övning är inte att ni ska få ett absolut värde på er digitala mognad utan övningen ska fungera som ett</a:t>
            </a:r>
            <a:endParaRPr lang="sv-SE" sz="1200"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diskussionsunderlag</a:t>
            </a:r>
            <a:r>
              <a:rPr lang="sv-SE" sz="1200" i="1" kern="1200" dirty="0">
                <a:solidFill>
                  <a:schemeClr val="tx1"/>
                </a:solidFill>
                <a:effectLst/>
                <a:latin typeface="+mn-lt"/>
                <a:ea typeface="+mn-ea"/>
                <a:cs typeface="+mn-cs"/>
              </a:rPr>
              <a:t> för att jobba vidare med digitaliseringsarbetet inom er kommun. Om en fråga känns otydlig så kan ni själva definiera vad den betyder för just er. Har ni olika bild av var ni befinner 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D2507020-BC68-48B1-9A67-A09875788A96}" type="slidenum">
              <a:rPr lang="sv-SE" smtClean="0"/>
              <a:t>7</a:t>
            </a:fld>
            <a:endParaRPr lang="sv-SE" dirty="0"/>
          </a:p>
        </p:txBody>
      </p:sp>
    </p:spTree>
    <p:extLst>
      <p:ext uri="{BB962C8B-B14F-4D97-AF65-F5344CB8AC3E}">
        <p14:creationId xmlns:p14="http://schemas.microsoft.com/office/powerpoint/2010/main" val="399879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507020-BC68-48B1-9A67-A09875788A96}" type="slidenum">
              <a:rPr lang="sv-SE" smtClean="0"/>
              <a:t>9</a:t>
            </a:fld>
            <a:endParaRPr lang="sv-SE" dirty="0"/>
          </a:p>
        </p:txBody>
      </p:sp>
    </p:spTree>
    <p:extLst>
      <p:ext uri="{BB962C8B-B14F-4D97-AF65-F5344CB8AC3E}">
        <p14:creationId xmlns:p14="http://schemas.microsoft.com/office/powerpoint/2010/main" val="1893530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Rubrik</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12" name="Bildobjekt 11">
            <a:extLst>
              <a:ext uri="{FF2B5EF4-FFF2-40B4-BE49-F238E27FC236}">
                <a16:creationId xmlns:a16="http://schemas.microsoft.com/office/drawing/2014/main" id="{46581A50-C297-4A1D-9798-CF31234A9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hasCustomPrompt="1"/>
          </p:nvPr>
        </p:nvSpPr>
        <p:spPr>
          <a:xfrm>
            <a:off x="1726868" y="1894498"/>
            <a:ext cx="8265227" cy="2140737"/>
          </a:xfrm>
        </p:spPr>
        <p:txBody>
          <a:bodyPr/>
          <a:lstStyle>
            <a:lvl1pPr marL="0" indent="0">
              <a:spcBef>
                <a:spcPts val="1800"/>
              </a:spcBef>
              <a:buFontTx/>
              <a:buNone/>
              <a:defRPr sz="1600">
                <a:solidFill>
                  <a:srgbClr val="AEABAB"/>
                </a:solidFill>
                <a:latin typeface="Verdana" panose="020B0604030504040204" pitchFamily="34" charset="0"/>
                <a:ea typeface="Verdana" panose="020B0604030504040204" pitchFamily="34" charset="0"/>
              </a:defRPr>
            </a:lvl1pPr>
          </a:lstStyle>
          <a:p>
            <a:pPr lvl="0"/>
            <a:r>
              <a:rPr lang="sv-SE"/>
              <a:t>länkar</a:t>
            </a:r>
          </a:p>
        </p:txBody>
      </p:sp>
      <p:sp>
        <p:nvSpPr>
          <p:cNvPr id="7" name="textruta 6">
            <a:extLst>
              <a:ext uri="{FF2B5EF4-FFF2-40B4-BE49-F238E27FC236}">
                <a16:creationId xmlns:a16="http://schemas.microsoft.com/office/drawing/2014/main" id="{025B66BE-CEB8-48A7-9ABC-B70F4241E1CA}"/>
              </a:ext>
            </a:extLst>
          </p:cNvPr>
          <p:cNvSpPr txBox="1"/>
          <p:nvPr userDrawn="1"/>
        </p:nvSpPr>
        <p:spPr>
          <a:xfrm>
            <a:off x="1786709" y="4532874"/>
            <a:ext cx="5831662" cy="369332"/>
          </a:xfrm>
          <a:prstGeom prst="rect">
            <a:avLst/>
          </a:prstGeom>
          <a:noFill/>
        </p:spPr>
        <p:txBody>
          <a:bodyPr wrap="square" rtlCol="0">
            <a:spAutoFit/>
          </a:bodyPr>
          <a:lstStyle/>
          <a:p>
            <a:r>
              <a:rPr lang="sv-SE" sz="1200" b="1" dirty="0"/>
              <a:t>KONTAKT</a:t>
            </a:r>
            <a:r>
              <a:rPr lang="sv-SE" b="1" dirty="0"/>
              <a:t> </a:t>
            </a:r>
            <a:r>
              <a:rPr lang="sv-SE" dirty="0"/>
              <a:t>kundcenter@lm.se  </a:t>
            </a:r>
            <a:r>
              <a:rPr lang="sv-SE" sz="1200" b="1" dirty="0"/>
              <a:t>TELEFON</a:t>
            </a:r>
            <a:r>
              <a:rPr lang="sv-SE" dirty="0"/>
              <a:t> 0771-63 63 63</a:t>
            </a:r>
          </a:p>
        </p:txBody>
      </p:sp>
      <p:sp>
        <p:nvSpPr>
          <p:cNvPr id="10" name="textruta 9">
            <a:extLst>
              <a:ext uri="{FF2B5EF4-FFF2-40B4-BE49-F238E27FC236}">
                <a16:creationId xmlns:a16="http://schemas.microsoft.com/office/drawing/2014/main" id="{771C3FA4-9DF4-4F6F-896D-2205D0D348BA}"/>
              </a:ext>
            </a:extLst>
          </p:cNvPr>
          <p:cNvSpPr txBox="1"/>
          <p:nvPr userDrawn="1"/>
        </p:nvSpPr>
        <p:spPr>
          <a:xfrm>
            <a:off x="437407" y="627418"/>
            <a:ext cx="10844151" cy="584775"/>
          </a:xfrm>
          <a:prstGeom prst="rect">
            <a:avLst/>
          </a:prstGeom>
          <a:noFill/>
        </p:spPr>
        <p:txBody>
          <a:bodyPr wrap="square" rtlCol="0">
            <a:spAutoFit/>
          </a:bodyPr>
          <a:lstStyle/>
          <a:p>
            <a:r>
              <a:rPr lang="sv-SE" sz="3200" b="0" cap="all" baseline="0" dirty="0"/>
              <a:t>Tack för uppmärksamheten. Vi finns på…</a:t>
            </a:r>
          </a:p>
        </p:txBody>
      </p:sp>
      <p:pic>
        <p:nvPicPr>
          <p:cNvPr id="11" name="Bildobjekt 10">
            <a:extLst>
              <a:ext uri="{FF2B5EF4-FFF2-40B4-BE49-F238E27FC236}">
                <a16:creationId xmlns:a16="http://schemas.microsoft.com/office/drawing/2014/main" id="{DCB14AAD-34E1-4CA5-BD8C-1B5A52DD8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Dokumentation/&#214;rebro_DigitalDokumentation.xls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Dokumentation/&#214;rebro_DigitalDokumentation.xls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Dokumentation/&#214;rebro_DigitalDokumentation.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Dokumentation/&#214;rebro_DigitalDokumentation.xls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Dokumentation/&#214;rebro_DigitalDokumentation.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586929-F4EF-497E-961B-B57D44A8FEC5}"/>
              </a:ext>
            </a:extLst>
          </p:cNvPr>
          <p:cNvSpPr>
            <a:spLocks noGrp="1"/>
          </p:cNvSpPr>
          <p:nvPr>
            <p:ph type="ctrTitle"/>
          </p:nvPr>
        </p:nvSpPr>
        <p:spPr/>
        <p:txBody>
          <a:bodyPr/>
          <a:lstStyle/>
          <a:p>
            <a:r>
              <a:rPr lang="sv-SE" dirty="0"/>
              <a:t>digibarometer</a:t>
            </a:r>
          </a:p>
        </p:txBody>
      </p:sp>
      <p:sp>
        <p:nvSpPr>
          <p:cNvPr id="3" name="Underrubrik 2">
            <a:extLst>
              <a:ext uri="{FF2B5EF4-FFF2-40B4-BE49-F238E27FC236}">
                <a16:creationId xmlns:a16="http://schemas.microsoft.com/office/drawing/2014/main" id="{BF1BAFD3-9F3E-42C9-AE8E-33EA4D62BEA1}"/>
              </a:ext>
            </a:extLst>
          </p:cNvPr>
          <p:cNvSpPr>
            <a:spLocks noGrp="1"/>
          </p:cNvSpPr>
          <p:nvPr>
            <p:ph type="subTitle" idx="1"/>
          </p:nvPr>
        </p:nvSpPr>
        <p:spPr/>
        <p:txBody>
          <a:bodyPr/>
          <a:lstStyle/>
          <a:p>
            <a:r>
              <a:rPr lang="sv-SE" dirty="0"/>
              <a:t>Digital dokumentation</a:t>
            </a:r>
          </a:p>
        </p:txBody>
      </p:sp>
      <p:pic>
        <p:nvPicPr>
          <p:cNvPr id="4" name="Bildobjekt 3">
            <a:extLst>
              <a:ext uri="{FF2B5EF4-FFF2-40B4-BE49-F238E27FC236}">
                <a16:creationId xmlns:a16="http://schemas.microsoft.com/office/drawing/2014/main" id="{AE716652-90DD-404E-9D2D-1FA6587B1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23" y="1092532"/>
            <a:ext cx="1857704" cy="1857704"/>
          </a:xfrm>
          <a:prstGeom prst="rect">
            <a:avLst/>
          </a:prstGeom>
        </p:spPr>
      </p:pic>
    </p:spTree>
    <p:extLst>
      <p:ext uri="{BB962C8B-B14F-4D97-AF65-F5344CB8AC3E}">
        <p14:creationId xmlns:p14="http://schemas.microsoft.com/office/powerpoint/2010/main" val="2094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93C92E-9788-469F-AE8F-AC906011B17E}"/>
              </a:ext>
            </a:extLst>
          </p:cNvPr>
          <p:cNvSpPr>
            <a:spLocks noGrp="1"/>
          </p:cNvSpPr>
          <p:nvPr>
            <p:ph type="title"/>
          </p:nvPr>
        </p:nvSpPr>
        <p:spPr/>
        <p:txBody>
          <a:bodyPr/>
          <a:lstStyle/>
          <a:p>
            <a:r>
              <a:rPr lang="sv-SE" dirty="0"/>
              <a:t>Digital dokumentation</a:t>
            </a:r>
          </a:p>
        </p:txBody>
      </p:sp>
      <p:sp>
        <p:nvSpPr>
          <p:cNvPr id="3" name="Platshållare för innehåll 2">
            <a:extLst>
              <a:ext uri="{FF2B5EF4-FFF2-40B4-BE49-F238E27FC236}">
                <a16:creationId xmlns:a16="http://schemas.microsoft.com/office/drawing/2014/main" id="{5704AE65-4B31-4381-B3F0-5BB88EC15445}"/>
              </a:ext>
            </a:extLst>
          </p:cNvPr>
          <p:cNvSpPr>
            <a:spLocks noGrp="1"/>
          </p:cNvSpPr>
          <p:nvPr>
            <p:ph idx="1"/>
          </p:nvPr>
        </p:nvSpPr>
        <p:spPr>
          <a:xfrm>
            <a:off x="612569" y="1983197"/>
            <a:ext cx="7041811" cy="3334761"/>
          </a:xfrm>
        </p:spPr>
        <p:txBody>
          <a:bodyPr/>
          <a:lstStyle/>
          <a:p>
            <a:r>
              <a:rPr lang="sv-SE" dirty="0"/>
              <a:t>Följande moment ingår:</a:t>
            </a:r>
          </a:p>
          <a:p>
            <a:pPr marL="457200" indent="-457200">
              <a:buFont typeface="Arial" panose="020B0604020202020204" pitchFamily="34" charset="0"/>
              <a:buChar char="•"/>
            </a:pPr>
            <a:r>
              <a:rPr lang="sv-SE" sz="2400" dirty="0"/>
              <a:t>Potentialen</a:t>
            </a:r>
          </a:p>
          <a:p>
            <a:pPr marL="457200" indent="-457200">
              <a:buFont typeface="Arial" panose="020B0604020202020204" pitchFamily="34" charset="0"/>
              <a:buChar char="•"/>
            </a:pPr>
            <a:r>
              <a:rPr lang="sv-SE" sz="2400" dirty="0"/>
              <a:t>Våra styrkor</a:t>
            </a:r>
          </a:p>
          <a:p>
            <a:pPr marL="457200" indent="-457200">
              <a:buFont typeface="Arial" panose="020B0604020202020204" pitchFamily="34" charset="0"/>
              <a:buChar char="•"/>
            </a:pPr>
            <a:r>
              <a:rPr lang="sv-SE" sz="2400" dirty="0"/>
              <a:t>Skattning del 1 och 2</a:t>
            </a:r>
          </a:p>
          <a:p>
            <a:pPr marL="457200" indent="-457200">
              <a:buFont typeface="Arial" panose="020B0604020202020204" pitchFamily="34" charset="0"/>
              <a:buChar char="•"/>
            </a:pPr>
            <a:r>
              <a:rPr lang="sv-SE" sz="2400" dirty="0"/>
              <a:t>Möjligheter</a:t>
            </a:r>
          </a:p>
          <a:p>
            <a:pPr marL="457200" indent="-457200">
              <a:buFont typeface="Arial" panose="020B0604020202020204" pitchFamily="34" charset="0"/>
              <a:buChar char="•"/>
            </a:pPr>
            <a:r>
              <a:rPr lang="sv-SE" sz="2400" dirty="0"/>
              <a:t>Prioritera framåt </a:t>
            </a:r>
          </a:p>
        </p:txBody>
      </p:sp>
      <p:pic>
        <p:nvPicPr>
          <p:cNvPr id="4" name="Bildobjekt 3">
            <a:extLst>
              <a:ext uri="{FF2B5EF4-FFF2-40B4-BE49-F238E27FC236}">
                <a16:creationId xmlns:a16="http://schemas.microsoft.com/office/drawing/2014/main" id="{CDB8DAD3-2E4E-42A4-A041-BB7FACA58B48}"/>
              </a:ext>
            </a:extLst>
          </p:cNvPr>
          <p:cNvPicPr>
            <a:picLocks noChangeAspect="1"/>
          </p:cNvPicPr>
          <p:nvPr/>
        </p:nvPicPr>
        <p:blipFill>
          <a:blip r:embed="rId2"/>
          <a:stretch>
            <a:fillRect/>
          </a:stretch>
        </p:blipFill>
        <p:spPr>
          <a:xfrm>
            <a:off x="7654380" y="723207"/>
            <a:ext cx="3803693" cy="5411586"/>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892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8CE06-EF8D-44B2-8454-28108D45BB4D}"/>
              </a:ext>
            </a:extLst>
          </p:cNvPr>
          <p:cNvSpPr>
            <a:spLocks noGrp="1"/>
          </p:cNvSpPr>
          <p:nvPr>
            <p:ph idx="1"/>
          </p:nvPr>
        </p:nvSpPr>
        <p:spPr>
          <a:xfrm>
            <a:off x="606631" y="1202213"/>
            <a:ext cx="6768727" cy="5313560"/>
          </a:xfrm>
        </p:spPr>
        <p:txBody>
          <a:bodyPr/>
          <a:lstStyle/>
          <a:p>
            <a:r>
              <a:rPr lang="sv-SE" sz="2400" b="1" dirty="0"/>
              <a:t>En klassisk SWOT-analys</a:t>
            </a:r>
          </a:p>
          <a:p>
            <a:pPr>
              <a:lnSpc>
                <a:spcPct val="100000"/>
              </a:lnSpc>
            </a:pPr>
            <a:r>
              <a:rPr lang="sv-SE" sz="2400" dirty="0"/>
              <a:t>Syftet med denna övning är att genomlysa vilka </a:t>
            </a:r>
            <a:r>
              <a:rPr lang="sv-SE" sz="2400" b="1" dirty="0"/>
              <a:t>styrkor, svagheter, möjligheter </a:t>
            </a:r>
            <a:r>
              <a:rPr lang="sv-SE" sz="2400" dirty="0"/>
              <a:t>och </a:t>
            </a:r>
            <a:r>
              <a:rPr lang="sv-SE" sz="2400" b="1" dirty="0"/>
              <a:t>hot</a:t>
            </a:r>
            <a:r>
              <a:rPr lang="sv-SE" sz="2400" dirty="0"/>
              <a:t> ni ser ur er kommuns perspektiv när det gäller digitaliseringen av samhällsbyggnadsprocessen. </a:t>
            </a:r>
          </a:p>
          <a:p>
            <a:pPr>
              <a:lnSpc>
                <a:spcPct val="150000"/>
              </a:lnSpc>
            </a:pPr>
            <a:endParaRPr lang="sv-SE" sz="1800" dirty="0"/>
          </a:p>
          <a:p>
            <a:pPr lvl="0" eaLnBrk="0" fontAlgn="base" hangingPunct="0">
              <a:lnSpc>
                <a:spcPct val="100000"/>
              </a:lnSpc>
              <a:spcBef>
                <a:spcPct val="0"/>
              </a:spcBef>
              <a:spcAft>
                <a:spcPct val="0"/>
              </a:spcAft>
            </a:pPr>
            <a:r>
              <a:rPr lang="sv-SE" altLang="sv-SE" sz="2400" dirty="0"/>
              <a:t>Ta 10 min att individuellt fundera över: </a:t>
            </a:r>
          </a:p>
          <a:p>
            <a:pPr marL="285750" lvl="0" indent="-285750" eaLnBrk="0" fontAlgn="base" hangingPunct="0">
              <a:lnSpc>
                <a:spcPct val="100000"/>
              </a:lnSpc>
              <a:spcBef>
                <a:spcPct val="0"/>
              </a:spcBef>
              <a:spcAft>
                <a:spcPct val="0"/>
              </a:spcAft>
              <a:buFont typeface="Arial" panose="020B0604020202020204" pitchFamily="34" charset="0"/>
              <a:buChar char="•"/>
            </a:pPr>
            <a:r>
              <a:rPr lang="sv-SE" altLang="sv-SE" sz="2000" dirty="0"/>
              <a:t>Vad har organisationen för styrkor och svagheter idag som kan ha betydelse för digitaliseringen</a:t>
            </a:r>
          </a:p>
          <a:p>
            <a:pPr marL="285750" lvl="0" indent="-285750" eaLnBrk="0" fontAlgn="base" hangingPunct="0">
              <a:lnSpc>
                <a:spcPct val="100000"/>
              </a:lnSpc>
              <a:spcBef>
                <a:spcPct val="0"/>
              </a:spcBef>
              <a:spcAft>
                <a:spcPct val="0"/>
              </a:spcAft>
              <a:buFont typeface="Arial" panose="020B0604020202020204" pitchFamily="34" charset="0"/>
              <a:buChar char="•"/>
            </a:pPr>
            <a:r>
              <a:rPr lang="sv-SE" altLang="sv-SE" sz="2000" dirty="0"/>
              <a:t>Vilka möjligheter eller hot för er utveckling ser ni med tanke på vad som sker i omvärlden</a:t>
            </a:r>
          </a:p>
          <a:p>
            <a:pPr lvl="0" eaLnBrk="0" fontAlgn="base" hangingPunct="0">
              <a:lnSpc>
                <a:spcPct val="100000"/>
              </a:lnSpc>
              <a:spcBef>
                <a:spcPct val="0"/>
              </a:spcBef>
              <a:spcAft>
                <a:spcPct val="0"/>
              </a:spcAft>
            </a:pPr>
            <a:endParaRPr lang="sv-SE" altLang="sv-SE" sz="1800" dirty="0"/>
          </a:p>
          <a:p>
            <a:pPr lvl="0" eaLnBrk="0" fontAlgn="base" hangingPunct="0">
              <a:lnSpc>
                <a:spcPct val="100000"/>
              </a:lnSpc>
              <a:spcBef>
                <a:spcPct val="0"/>
              </a:spcBef>
              <a:spcAft>
                <a:spcPct val="0"/>
              </a:spcAft>
            </a:pPr>
            <a:r>
              <a:rPr lang="sv-SE" altLang="sv-SE" sz="2000" dirty="0"/>
              <a:t>Var och en antecknar några (3-4) styrkor, svagheter, möjligheter och hot </a:t>
            </a:r>
          </a:p>
        </p:txBody>
      </p:sp>
      <p:sp>
        <p:nvSpPr>
          <p:cNvPr id="4" name="Rectangle 2">
            <a:extLst>
              <a:ext uri="{FF2B5EF4-FFF2-40B4-BE49-F238E27FC236}">
                <a16:creationId xmlns:a16="http://schemas.microsoft.com/office/drawing/2014/main" id="{B0CEA3C1-57FB-46D5-AE3F-BA3DD87A5716}"/>
              </a:ext>
            </a:extLst>
          </p:cNvPr>
          <p:cNvSpPr>
            <a:spLocks noChangeArrowheads="1"/>
          </p:cNvSpPr>
          <p:nvPr/>
        </p:nvSpPr>
        <p:spPr bwMode="auto">
          <a:xfrm>
            <a:off x="0" y="2517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dirty="0"/>
          </a:p>
        </p:txBody>
      </p:sp>
      <p:pic>
        <p:nvPicPr>
          <p:cNvPr id="5" name="Bildobjekt 4">
            <a:extLst>
              <a:ext uri="{FF2B5EF4-FFF2-40B4-BE49-F238E27FC236}">
                <a16:creationId xmlns:a16="http://schemas.microsoft.com/office/drawing/2014/main" id="{98A049EB-9451-4502-A143-ACC5538E9E25}"/>
              </a:ext>
            </a:extLst>
          </p:cNvPr>
          <p:cNvPicPr>
            <a:picLocks noChangeAspect="1"/>
          </p:cNvPicPr>
          <p:nvPr/>
        </p:nvPicPr>
        <p:blipFill>
          <a:blip r:embed="rId3"/>
          <a:stretch>
            <a:fillRect/>
          </a:stretch>
        </p:blipFill>
        <p:spPr>
          <a:xfrm>
            <a:off x="9909110" y="6515773"/>
            <a:ext cx="2118674" cy="249956"/>
          </a:xfrm>
          <a:prstGeom prst="rect">
            <a:avLst/>
          </a:prstGeom>
        </p:spPr>
      </p:pic>
      <p:sp>
        <p:nvSpPr>
          <p:cNvPr id="12" name="Rektangel 11">
            <a:extLst>
              <a:ext uri="{FF2B5EF4-FFF2-40B4-BE49-F238E27FC236}">
                <a16:creationId xmlns:a16="http://schemas.microsoft.com/office/drawing/2014/main" id="{1B232B11-0387-47E0-B56D-8547E2822FC8}"/>
              </a:ext>
            </a:extLst>
          </p:cNvPr>
          <p:cNvSpPr/>
          <p:nvPr/>
        </p:nvSpPr>
        <p:spPr>
          <a:xfrm>
            <a:off x="0" y="1"/>
            <a:ext cx="12192000" cy="60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13" name="Rubrik 1">
            <a:extLst>
              <a:ext uri="{FF2B5EF4-FFF2-40B4-BE49-F238E27FC236}">
                <a16:creationId xmlns:a16="http://schemas.microsoft.com/office/drawing/2014/main" id="{37B4591E-D94F-4BAC-8735-2A397B494419}"/>
              </a:ext>
            </a:extLst>
          </p:cNvPr>
          <p:cNvSpPr txBox="1">
            <a:spLocks/>
          </p:cNvSpPr>
          <p:nvPr/>
        </p:nvSpPr>
        <p:spPr>
          <a:xfrm>
            <a:off x="606631" y="52999"/>
            <a:ext cx="10515600" cy="54941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a:lstStyle>
          <a:p>
            <a:r>
              <a:rPr lang="sv-SE" dirty="0">
                <a:solidFill>
                  <a:schemeClr val="bg1"/>
                </a:solidFill>
              </a:rPr>
              <a:t>Potentialen Steg 1 - Enskilt</a:t>
            </a:r>
          </a:p>
        </p:txBody>
      </p:sp>
      <p:pic>
        <p:nvPicPr>
          <p:cNvPr id="15" name="Bildobjekt 14">
            <a:extLst>
              <a:ext uri="{FF2B5EF4-FFF2-40B4-BE49-F238E27FC236}">
                <a16:creationId xmlns:a16="http://schemas.microsoft.com/office/drawing/2014/main" id="{02194A34-0C96-4B67-A077-2D14E35B836D}"/>
              </a:ext>
            </a:extLst>
          </p:cNvPr>
          <p:cNvPicPr>
            <a:picLocks noChangeAspect="1"/>
          </p:cNvPicPr>
          <p:nvPr/>
        </p:nvPicPr>
        <p:blipFill>
          <a:blip r:embed="rId4"/>
          <a:stretch>
            <a:fillRect/>
          </a:stretch>
        </p:blipFill>
        <p:spPr>
          <a:xfrm>
            <a:off x="7697067" y="1651627"/>
            <a:ext cx="4330717" cy="3056556"/>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36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E686B9F7-4502-40F6-BA32-BF9425A4A64E}"/>
              </a:ext>
            </a:extLst>
          </p:cNvPr>
          <p:cNvSpPr/>
          <p:nvPr/>
        </p:nvSpPr>
        <p:spPr>
          <a:xfrm>
            <a:off x="0" y="1"/>
            <a:ext cx="12192000" cy="60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a:xfrm>
            <a:off x="584131" y="44903"/>
            <a:ext cx="10515600" cy="549412"/>
          </a:xfrm>
        </p:spPr>
        <p:txBody>
          <a:bodyPr/>
          <a:lstStyle/>
          <a:p>
            <a:r>
              <a:rPr lang="sv-SE" dirty="0">
                <a:solidFill>
                  <a:schemeClr val="bg1"/>
                </a:solidFill>
              </a:rPr>
              <a:t>Övning: Potentialen Steg 2 – Gemensamt</a:t>
            </a:r>
          </a:p>
        </p:txBody>
      </p:sp>
      <p:sp>
        <p:nvSpPr>
          <p:cNvPr id="7" name="Rektangel 6">
            <a:extLst>
              <a:ext uri="{FF2B5EF4-FFF2-40B4-BE49-F238E27FC236}">
                <a16:creationId xmlns:a16="http://schemas.microsoft.com/office/drawing/2014/main" id="{418580FC-021A-45EA-BE4C-B366454A6B5B}"/>
              </a:ext>
            </a:extLst>
          </p:cNvPr>
          <p:cNvSpPr/>
          <p:nvPr/>
        </p:nvSpPr>
        <p:spPr>
          <a:xfrm>
            <a:off x="575344" y="564926"/>
            <a:ext cx="10399594" cy="602409"/>
          </a:xfrm>
          <a:prstGeom prst="rect">
            <a:avLst/>
          </a:prstGeom>
        </p:spPr>
        <p:txBody>
          <a:bodyPr wrap="square">
            <a:spAutoFit/>
          </a:bodyPr>
          <a:lstStyle/>
          <a:p>
            <a:pPr>
              <a:lnSpc>
                <a:spcPct val="107000"/>
              </a:lnSpc>
              <a:spcAft>
                <a:spcPts val="0"/>
              </a:spcAft>
            </a:pPr>
            <a:r>
              <a:rPr lang="sv-SE" sz="1600" i="1" dirty="0"/>
              <a:t>Presentera nu era förslag/resultat för resten av gruppen och placera sedan in dem i rätt kvadrant. </a:t>
            </a:r>
          </a:p>
          <a:p>
            <a:pPr>
              <a:lnSpc>
                <a:spcPct val="107000"/>
              </a:lnSpc>
              <a:spcAft>
                <a:spcPts val="0"/>
              </a:spcAft>
            </a:pPr>
            <a:r>
              <a:rPr lang="sv-SE" sz="1600" i="1" dirty="0"/>
              <a:t>Diskutera gärna i gruppen under presentationerna. </a:t>
            </a:r>
          </a:p>
        </p:txBody>
      </p:sp>
      <p:cxnSp>
        <p:nvCxnSpPr>
          <p:cNvPr id="10" name="Rak koppling 9">
            <a:extLst>
              <a:ext uri="{FF2B5EF4-FFF2-40B4-BE49-F238E27FC236}">
                <a16:creationId xmlns:a16="http://schemas.microsoft.com/office/drawing/2014/main" id="{F11DA6E9-901E-4A73-A1FA-F1E592CBEA15}"/>
              </a:ext>
            </a:extLst>
          </p:cNvPr>
          <p:cNvCxnSpPr>
            <a:cxnSpLocks/>
          </p:cNvCxnSpPr>
          <p:nvPr/>
        </p:nvCxnSpPr>
        <p:spPr>
          <a:xfrm>
            <a:off x="5976141" y="1142763"/>
            <a:ext cx="0" cy="560187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FC9F5BD1-BA3A-43B7-B705-CAEFC34528B8}"/>
              </a:ext>
            </a:extLst>
          </p:cNvPr>
          <p:cNvGrpSpPr/>
          <p:nvPr/>
        </p:nvGrpSpPr>
        <p:grpSpPr>
          <a:xfrm>
            <a:off x="1658191" y="1344862"/>
            <a:ext cx="8635900" cy="4789103"/>
            <a:chOff x="1513142" y="1565309"/>
            <a:chExt cx="8635900" cy="4789103"/>
          </a:xfrm>
        </p:grpSpPr>
        <p:cxnSp>
          <p:nvCxnSpPr>
            <p:cNvPr id="12" name="Rak koppling 11">
              <a:extLst>
                <a:ext uri="{FF2B5EF4-FFF2-40B4-BE49-F238E27FC236}">
                  <a16:creationId xmlns:a16="http://schemas.microsoft.com/office/drawing/2014/main" id="{B6EBB127-4F3B-4FF7-97CC-326BB1049FB9}"/>
                </a:ext>
              </a:extLst>
            </p:cNvPr>
            <p:cNvCxnSpPr>
              <a:cxnSpLocks/>
            </p:cNvCxnSpPr>
            <p:nvPr/>
          </p:nvCxnSpPr>
          <p:spPr>
            <a:xfrm>
              <a:off x="1513142" y="3739487"/>
              <a:ext cx="8635900" cy="10503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D4A7C972-B8CA-460A-962E-3C7697CC256E}"/>
                </a:ext>
              </a:extLst>
            </p:cNvPr>
            <p:cNvSpPr txBox="1"/>
            <p:nvPr/>
          </p:nvSpPr>
          <p:spPr>
            <a:xfrm>
              <a:off x="2402005" y="2131693"/>
              <a:ext cx="818865" cy="602404"/>
            </a:xfrm>
            <a:prstGeom prst="rect">
              <a:avLst/>
            </a:prstGeom>
            <a:noFill/>
          </p:spPr>
          <p:txBody>
            <a:bodyPr wrap="none" lIns="0" tIns="0" rIns="0" bIns="0" rtlCol="0">
              <a:noAutofit/>
            </a:bodyPr>
            <a:lstStyle/>
            <a:p>
              <a:pPr algn="ctr"/>
              <a:r>
                <a:rPr lang="sv-SE" sz="2400" b="1" dirty="0">
                  <a:solidFill>
                    <a:schemeClr val="bg1">
                      <a:lumMod val="75000"/>
                    </a:schemeClr>
                  </a:solidFill>
                </a:rPr>
                <a:t>S</a:t>
              </a:r>
            </a:p>
            <a:p>
              <a:pPr algn="ctr"/>
              <a:r>
                <a:rPr lang="sv-SE" sz="1400" dirty="0">
                  <a:solidFill>
                    <a:schemeClr val="bg1">
                      <a:lumMod val="75000"/>
                    </a:schemeClr>
                  </a:solidFill>
                </a:rPr>
                <a:t>Styrkor</a:t>
              </a:r>
            </a:p>
          </p:txBody>
        </p:sp>
        <p:sp>
          <p:nvSpPr>
            <p:cNvPr id="14" name="textruta 13">
              <a:extLst>
                <a:ext uri="{FF2B5EF4-FFF2-40B4-BE49-F238E27FC236}">
                  <a16:creationId xmlns:a16="http://schemas.microsoft.com/office/drawing/2014/main" id="{FFABD81D-DADB-4995-80CB-EECC86C9420D}"/>
                </a:ext>
              </a:extLst>
            </p:cNvPr>
            <p:cNvSpPr txBox="1"/>
            <p:nvPr/>
          </p:nvSpPr>
          <p:spPr>
            <a:xfrm>
              <a:off x="2496751" y="5042105"/>
              <a:ext cx="818865" cy="602404"/>
            </a:xfrm>
            <a:prstGeom prst="rect">
              <a:avLst/>
            </a:prstGeom>
            <a:noFill/>
          </p:spPr>
          <p:txBody>
            <a:bodyPr wrap="none" lIns="0" tIns="0" rIns="0" bIns="0" rtlCol="0">
              <a:noAutofit/>
            </a:bodyPr>
            <a:lstStyle/>
            <a:p>
              <a:pPr algn="ctr"/>
              <a:r>
                <a:rPr lang="sv-SE" sz="2400" b="1" dirty="0">
                  <a:solidFill>
                    <a:schemeClr val="bg1">
                      <a:lumMod val="75000"/>
                    </a:schemeClr>
                  </a:solidFill>
                </a:rPr>
                <a:t>O</a:t>
              </a:r>
            </a:p>
            <a:p>
              <a:pPr algn="ctr"/>
              <a:r>
                <a:rPr lang="sv-SE" sz="1400" dirty="0">
                  <a:solidFill>
                    <a:schemeClr val="bg1">
                      <a:lumMod val="75000"/>
                    </a:schemeClr>
                  </a:solidFill>
                </a:rPr>
                <a:t>Möjligheter</a:t>
              </a:r>
            </a:p>
          </p:txBody>
        </p:sp>
        <p:sp>
          <p:nvSpPr>
            <p:cNvPr id="15" name="textruta 14">
              <a:extLst>
                <a:ext uri="{FF2B5EF4-FFF2-40B4-BE49-F238E27FC236}">
                  <a16:creationId xmlns:a16="http://schemas.microsoft.com/office/drawing/2014/main" id="{254A404F-5C8E-48DB-BC91-FC4CDC035F0D}"/>
                </a:ext>
              </a:extLst>
            </p:cNvPr>
            <p:cNvSpPr txBox="1"/>
            <p:nvPr/>
          </p:nvSpPr>
          <p:spPr>
            <a:xfrm>
              <a:off x="8400208" y="5042105"/>
              <a:ext cx="818865" cy="602404"/>
            </a:xfrm>
            <a:prstGeom prst="rect">
              <a:avLst/>
            </a:prstGeom>
            <a:noFill/>
          </p:spPr>
          <p:txBody>
            <a:bodyPr wrap="none" lIns="0" tIns="0" rIns="0" bIns="0" rtlCol="0">
              <a:noAutofit/>
            </a:bodyPr>
            <a:lstStyle/>
            <a:p>
              <a:pPr algn="ctr"/>
              <a:r>
                <a:rPr lang="sv-SE" sz="2400" b="1" dirty="0">
                  <a:solidFill>
                    <a:schemeClr val="bg1">
                      <a:lumMod val="75000"/>
                    </a:schemeClr>
                  </a:solidFill>
                </a:rPr>
                <a:t>T</a:t>
              </a:r>
            </a:p>
            <a:p>
              <a:pPr algn="ctr"/>
              <a:r>
                <a:rPr lang="sv-SE" sz="1400" dirty="0">
                  <a:solidFill>
                    <a:schemeClr val="bg1">
                      <a:lumMod val="75000"/>
                    </a:schemeClr>
                  </a:solidFill>
                </a:rPr>
                <a:t>Hot</a:t>
              </a:r>
            </a:p>
          </p:txBody>
        </p:sp>
        <p:sp>
          <p:nvSpPr>
            <p:cNvPr id="16" name="textruta 15">
              <a:extLst>
                <a:ext uri="{FF2B5EF4-FFF2-40B4-BE49-F238E27FC236}">
                  <a16:creationId xmlns:a16="http://schemas.microsoft.com/office/drawing/2014/main" id="{84B03FAD-F830-4240-B521-715879862545}"/>
                </a:ext>
              </a:extLst>
            </p:cNvPr>
            <p:cNvSpPr txBox="1"/>
            <p:nvPr/>
          </p:nvSpPr>
          <p:spPr>
            <a:xfrm>
              <a:off x="8400208" y="2138514"/>
              <a:ext cx="818865" cy="602404"/>
            </a:xfrm>
            <a:prstGeom prst="rect">
              <a:avLst/>
            </a:prstGeom>
            <a:noFill/>
          </p:spPr>
          <p:txBody>
            <a:bodyPr wrap="none" lIns="0" tIns="0" rIns="0" bIns="0" rtlCol="0">
              <a:noAutofit/>
            </a:bodyPr>
            <a:lstStyle/>
            <a:p>
              <a:pPr algn="ctr"/>
              <a:r>
                <a:rPr lang="sv-SE" sz="2400" b="1" dirty="0">
                  <a:solidFill>
                    <a:schemeClr val="bg1">
                      <a:lumMod val="75000"/>
                    </a:schemeClr>
                  </a:solidFill>
                </a:rPr>
                <a:t>W</a:t>
              </a:r>
            </a:p>
            <a:p>
              <a:pPr algn="ctr"/>
              <a:r>
                <a:rPr lang="sv-SE" sz="1400" dirty="0">
                  <a:solidFill>
                    <a:schemeClr val="bg1">
                      <a:lumMod val="75000"/>
                    </a:schemeClr>
                  </a:solidFill>
                </a:rPr>
                <a:t>Svagheter</a:t>
              </a:r>
            </a:p>
          </p:txBody>
        </p:sp>
        <p:pic>
          <p:nvPicPr>
            <p:cNvPr id="18" name="Bildobjekt 17">
              <a:extLst>
                <a:ext uri="{FF2B5EF4-FFF2-40B4-BE49-F238E27FC236}">
                  <a16:creationId xmlns:a16="http://schemas.microsoft.com/office/drawing/2014/main" id="{EEB31E25-853A-4F10-B69A-8CA9B9923656}"/>
                </a:ext>
              </a:extLst>
            </p:cNvPr>
            <p:cNvPicPr>
              <a:picLocks noChangeAspect="1"/>
            </p:cNvPicPr>
            <p:nvPr/>
          </p:nvPicPr>
          <p:blipFill>
            <a:blip r:embed="rId3"/>
            <a:stretch>
              <a:fillRect/>
            </a:stretch>
          </p:blipFill>
          <p:spPr>
            <a:xfrm>
              <a:off x="4867313" y="3580378"/>
              <a:ext cx="2238932" cy="264144"/>
            </a:xfrm>
            <a:prstGeom prst="rect">
              <a:avLst/>
            </a:prstGeom>
          </p:spPr>
        </p:pic>
        <p:sp>
          <p:nvSpPr>
            <p:cNvPr id="23" name="Rektangel 22">
              <a:extLst>
                <a:ext uri="{FF2B5EF4-FFF2-40B4-BE49-F238E27FC236}">
                  <a16:creationId xmlns:a16="http://schemas.microsoft.com/office/drawing/2014/main" id="{6ABD58A8-DC4A-4B77-89DD-CC7FB6126768}"/>
                </a:ext>
              </a:extLst>
            </p:cNvPr>
            <p:cNvSpPr/>
            <p:nvPr/>
          </p:nvSpPr>
          <p:spPr>
            <a:xfrm>
              <a:off x="7860208" y="1654347"/>
              <a:ext cx="1080000" cy="442355"/>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24" name="Rektangel 23">
              <a:extLst>
                <a:ext uri="{FF2B5EF4-FFF2-40B4-BE49-F238E27FC236}">
                  <a16:creationId xmlns:a16="http://schemas.microsoft.com/office/drawing/2014/main" id="{CF392450-5AD3-45E2-B98C-27BE288369EB}"/>
                </a:ext>
              </a:extLst>
            </p:cNvPr>
            <p:cNvSpPr/>
            <p:nvPr/>
          </p:nvSpPr>
          <p:spPr>
            <a:xfrm>
              <a:off x="6719697" y="2218358"/>
              <a:ext cx="1080000" cy="466491"/>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25" name="Rektangel 24">
              <a:extLst>
                <a:ext uri="{FF2B5EF4-FFF2-40B4-BE49-F238E27FC236}">
                  <a16:creationId xmlns:a16="http://schemas.microsoft.com/office/drawing/2014/main" id="{94104A6C-F42D-4926-ADB2-38A315897913}"/>
                </a:ext>
              </a:extLst>
            </p:cNvPr>
            <p:cNvSpPr/>
            <p:nvPr/>
          </p:nvSpPr>
          <p:spPr>
            <a:xfrm>
              <a:off x="1731129" y="1657940"/>
              <a:ext cx="1080308" cy="515075"/>
            </a:xfrm>
            <a:prstGeom prst="rect">
              <a:avLst/>
            </a:prstGeom>
            <a:solidFill>
              <a:srgbClr val="98E4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26" name="Rektangel 25">
              <a:extLst>
                <a:ext uri="{FF2B5EF4-FFF2-40B4-BE49-F238E27FC236}">
                  <a16:creationId xmlns:a16="http://schemas.microsoft.com/office/drawing/2014/main" id="{CFFA5B43-2767-4FC3-A1A1-CBA94FE3C4D5}"/>
                </a:ext>
              </a:extLst>
            </p:cNvPr>
            <p:cNvSpPr/>
            <p:nvPr/>
          </p:nvSpPr>
          <p:spPr>
            <a:xfrm>
              <a:off x="3078329" y="2901765"/>
              <a:ext cx="1080000" cy="529403"/>
            </a:xfrm>
            <a:prstGeom prst="rect">
              <a:avLst/>
            </a:prstGeom>
            <a:solidFill>
              <a:srgbClr val="98E4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27" name="Rektangel 26">
              <a:extLst>
                <a:ext uri="{FF2B5EF4-FFF2-40B4-BE49-F238E27FC236}">
                  <a16:creationId xmlns:a16="http://schemas.microsoft.com/office/drawing/2014/main" id="{FC54F17D-1161-43E2-930F-35100EDC0730}"/>
                </a:ext>
              </a:extLst>
            </p:cNvPr>
            <p:cNvSpPr/>
            <p:nvPr/>
          </p:nvSpPr>
          <p:spPr>
            <a:xfrm>
              <a:off x="3252028" y="1565309"/>
              <a:ext cx="1080000" cy="387779"/>
            </a:xfrm>
            <a:prstGeom prst="rect">
              <a:avLst/>
            </a:prstGeom>
            <a:solidFill>
              <a:srgbClr val="98E4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29" name="Rektangel 28">
              <a:extLst>
                <a:ext uri="{FF2B5EF4-FFF2-40B4-BE49-F238E27FC236}">
                  <a16:creationId xmlns:a16="http://schemas.microsoft.com/office/drawing/2014/main" id="{2D919672-4966-4198-84B9-FD863FC4068F}"/>
                </a:ext>
              </a:extLst>
            </p:cNvPr>
            <p:cNvSpPr/>
            <p:nvPr/>
          </p:nvSpPr>
          <p:spPr>
            <a:xfrm>
              <a:off x="2091723" y="4175376"/>
              <a:ext cx="1080000" cy="467398"/>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30" name="Rektangel 29">
              <a:extLst>
                <a:ext uri="{FF2B5EF4-FFF2-40B4-BE49-F238E27FC236}">
                  <a16:creationId xmlns:a16="http://schemas.microsoft.com/office/drawing/2014/main" id="{6ECF0223-3BDC-4978-9AFD-5C634FAFD8C6}"/>
                </a:ext>
              </a:extLst>
            </p:cNvPr>
            <p:cNvSpPr/>
            <p:nvPr/>
          </p:nvSpPr>
          <p:spPr>
            <a:xfrm>
              <a:off x="3766038" y="5222605"/>
              <a:ext cx="1080000" cy="529403"/>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32" name="Rektangel 31">
              <a:extLst>
                <a:ext uri="{FF2B5EF4-FFF2-40B4-BE49-F238E27FC236}">
                  <a16:creationId xmlns:a16="http://schemas.microsoft.com/office/drawing/2014/main" id="{7E29BCB5-71D9-4F7F-9230-99F3E7C8EA56}"/>
                </a:ext>
              </a:extLst>
            </p:cNvPr>
            <p:cNvSpPr/>
            <p:nvPr/>
          </p:nvSpPr>
          <p:spPr>
            <a:xfrm>
              <a:off x="3573011" y="4371725"/>
              <a:ext cx="1080000" cy="467400"/>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33" name="Rektangel 32">
              <a:extLst>
                <a:ext uri="{FF2B5EF4-FFF2-40B4-BE49-F238E27FC236}">
                  <a16:creationId xmlns:a16="http://schemas.microsoft.com/office/drawing/2014/main" id="{4B925650-C005-4FF4-8F55-0B053F7F684A}"/>
                </a:ext>
              </a:extLst>
            </p:cNvPr>
            <p:cNvSpPr/>
            <p:nvPr/>
          </p:nvSpPr>
          <p:spPr>
            <a:xfrm>
              <a:off x="7810173" y="5752008"/>
              <a:ext cx="1080000" cy="602404"/>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34" name="Rektangel 33">
              <a:extLst>
                <a:ext uri="{FF2B5EF4-FFF2-40B4-BE49-F238E27FC236}">
                  <a16:creationId xmlns:a16="http://schemas.microsoft.com/office/drawing/2014/main" id="{808F179F-AF7B-4AE5-A121-0E02128E161C}"/>
                </a:ext>
              </a:extLst>
            </p:cNvPr>
            <p:cNvSpPr/>
            <p:nvPr/>
          </p:nvSpPr>
          <p:spPr>
            <a:xfrm>
              <a:off x="7029482" y="4839125"/>
              <a:ext cx="1080000" cy="713906"/>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36" name="Rektangel 35">
              <a:extLst>
                <a:ext uri="{FF2B5EF4-FFF2-40B4-BE49-F238E27FC236}">
                  <a16:creationId xmlns:a16="http://schemas.microsoft.com/office/drawing/2014/main" id="{3C1693AF-78CD-4C75-800D-72646FE909AE}"/>
                </a:ext>
              </a:extLst>
            </p:cNvPr>
            <p:cNvSpPr/>
            <p:nvPr/>
          </p:nvSpPr>
          <p:spPr>
            <a:xfrm>
              <a:off x="8890173" y="4307390"/>
              <a:ext cx="1080000" cy="500496"/>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20" name="Rektangel 19">
              <a:extLst>
                <a:ext uri="{FF2B5EF4-FFF2-40B4-BE49-F238E27FC236}">
                  <a16:creationId xmlns:a16="http://schemas.microsoft.com/office/drawing/2014/main" id="{759641DF-025F-495E-A155-E4FE663F7E20}"/>
                </a:ext>
              </a:extLst>
            </p:cNvPr>
            <p:cNvSpPr/>
            <p:nvPr/>
          </p:nvSpPr>
          <p:spPr>
            <a:xfrm>
              <a:off x="3823887" y="2226734"/>
              <a:ext cx="1080000" cy="413111"/>
            </a:xfrm>
            <a:prstGeom prst="rect">
              <a:avLst/>
            </a:prstGeom>
            <a:solidFill>
              <a:srgbClr val="98E4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sp>
          <p:nvSpPr>
            <p:cNvPr id="38" name="Rektangel 37">
              <a:extLst>
                <a:ext uri="{FF2B5EF4-FFF2-40B4-BE49-F238E27FC236}">
                  <a16:creationId xmlns:a16="http://schemas.microsoft.com/office/drawing/2014/main" id="{51E8B213-888E-402F-82CE-E96A30B48341}"/>
                </a:ext>
              </a:extLst>
            </p:cNvPr>
            <p:cNvSpPr/>
            <p:nvPr/>
          </p:nvSpPr>
          <p:spPr>
            <a:xfrm>
              <a:off x="8583856" y="3241753"/>
              <a:ext cx="1080000" cy="466491"/>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grpSp>
      <p:sp>
        <p:nvSpPr>
          <p:cNvPr id="39" name="Rektangel: ett klippt hörn 38">
            <a:extLst>
              <a:ext uri="{FF2B5EF4-FFF2-40B4-BE49-F238E27FC236}">
                <a16:creationId xmlns:a16="http://schemas.microsoft.com/office/drawing/2014/main" id="{0258039B-18A5-4183-98B8-E02105F52A5B}"/>
              </a:ext>
            </a:extLst>
          </p:cNvPr>
          <p:cNvSpPr/>
          <p:nvPr/>
        </p:nvSpPr>
        <p:spPr>
          <a:xfrm flipH="1">
            <a:off x="9222376" y="6040605"/>
            <a:ext cx="2969623" cy="804336"/>
          </a:xfrm>
          <a:prstGeom prst="snip1Rect">
            <a:avLst>
              <a:gd name="adj" fmla="val 50000"/>
            </a:avLst>
          </a:prstGeom>
          <a:solidFill>
            <a:srgbClr val="ABCBDE"/>
          </a:solidFill>
          <a:ln w="15875" cap="flat" cmpd="sng" algn="ctr">
            <a:solidFill>
              <a:srgbClr val="ABCB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
        <p:nvSpPr>
          <p:cNvPr id="40" name="textruta 39">
            <a:extLst>
              <a:ext uri="{FF2B5EF4-FFF2-40B4-BE49-F238E27FC236}">
                <a16:creationId xmlns:a16="http://schemas.microsoft.com/office/drawing/2014/main" id="{95754B22-D85E-4A92-AF86-F7E3742FDD2E}"/>
              </a:ext>
            </a:extLst>
          </p:cNvPr>
          <p:cNvSpPr txBox="1"/>
          <p:nvPr/>
        </p:nvSpPr>
        <p:spPr>
          <a:xfrm flipH="1">
            <a:off x="8987246" y="6133965"/>
            <a:ext cx="3136468"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35B74"/>
                </a:solidFill>
                <a:effectLst/>
                <a:uLnTx/>
                <a:uFillTx/>
                <a:hlinkClick r:id="rId4" action="ppaction://hlinkfile">
                  <a:extLst>
                    <a:ext uri="{A12FA001-AC4F-418D-AE19-62706E023703}">
                      <ahyp:hlinkClr xmlns:ahyp="http://schemas.microsoft.com/office/drawing/2018/hyperlinkcolor" val="tx"/>
                    </a:ext>
                  </a:extLst>
                </a:hlinkClick>
              </a:rPr>
              <a:t>Excelark</a:t>
            </a:r>
            <a:r>
              <a:rPr kumimoji="0" lang="sv-SE" sz="1800" b="0" i="0" u="none" strike="noStrike" kern="0" cap="none" spc="0" normalizeH="0" baseline="0" noProof="0" dirty="0">
                <a:ln>
                  <a:noFill/>
                </a:ln>
                <a:solidFill>
                  <a:srgbClr val="335B74"/>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0" i="1" u="none" strike="noStrike" kern="0" cap="none" spc="0" normalizeH="0" baseline="0" noProof="0" dirty="0">
              <a:ln>
                <a:noFill/>
              </a:ln>
              <a:solidFill>
                <a:prstClr val="black"/>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prstClr val="black"/>
                </a:solidFill>
                <a:effectLst/>
                <a:uLnTx/>
                <a:uFillTx/>
              </a:rPr>
              <a:t>”DigitalDokumentation Flik: Potentialen 2”</a:t>
            </a:r>
          </a:p>
        </p:txBody>
      </p:sp>
    </p:spTree>
    <p:extLst>
      <p:ext uri="{BB962C8B-B14F-4D97-AF65-F5344CB8AC3E}">
        <p14:creationId xmlns:p14="http://schemas.microsoft.com/office/powerpoint/2010/main" val="19469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E934D9-D661-42A2-88EE-71F1C44BACD9}"/>
              </a:ext>
            </a:extLst>
          </p:cNvPr>
          <p:cNvSpPr/>
          <p:nvPr/>
        </p:nvSpPr>
        <p:spPr>
          <a:xfrm>
            <a:off x="0" y="1"/>
            <a:ext cx="12192000" cy="60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ubrik 1">
            <a:extLst>
              <a:ext uri="{FF2B5EF4-FFF2-40B4-BE49-F238E27FC236}">
                <a16:creationId xmlns:a16="http://schemas.microsoft.com/office/drawing/2014/main" id="{59BA9A3C-BEA1-4673-8ADA-0B5E806E66A4}"/>
              </a:ext>
            </a:extLst>
          </p:cNvPr>
          <p:cNvSpPr txBox="1">
            <a:spLocks/>
          </p:cNvSpPr>
          <p:nvPr/>
        </p:nvSpPr>
        <p:spPr>
          <a:xfrm>
            <a:off x="495750" y="30685"/>
            <a:ext cx="10515600" cy="54941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a:lstStyle>
          <a:p>
            <a:r>
              <a:rPr lang="sv-SE" dirty="0">
                <a:solidFill>
                  <a:schemeClr val="bg1"/>
                </a:solidFill>
              </a:rPr>
              <a:t>Övning: potentialen Steg 3 – Gemensamt</a:t>
            </a:r>
          </a:p>
        </p:txBody>
      </p:sp>
      <p:sp>
        <p:nvSpPr>
          <p:cNvPr id="7" name="Rektangel: ett klippt hörn 6">
            <a:extLst>
              <a:ext uri="{FF2B5EF4-FFF2-40B4-BE49-F238E27FC236}">
                <a16:creationId xmlns:a16="http://schemas.microsoft.com/office/drawing/2014/main" id="{40154BCD-22E2-4B7F-811C-0C60415EEE71}"/>
              </a:ext>
            </a:extLst>
          </p:cNvPr>
          <p:cNvSpPr/>
          <p:nvPr/>
        </p:nvSpPr>
        <p:spPr>
          <a:xfrm flipH="1">
            <a:off x="9222376" y="6040605"/>
            <a:ext cx="2969623" cy="804336"/>
          </a:xfrm>
          <a:prstGeom prst="snip1Rect">
            <a:avLst>
              <a:gd name="adj" fmla="val 50000"/>
            </a:avLst>
          </a:prstGeom>
          <a:solidFill>
            <a:srgbClr val="ABCBDE"/>
          </a:solidFill>
          <a:ln w="15875" cap="flat" cmpd="sng" algn="ctr">
            <a:solidFill>
              <a:srgbClr val="ABCB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
        <p:nvSpPr>
          <p:cNvPr id="8" name="textruta 7">
            <a:extLst>
              <a:ext uri="{FF2B5EF4-FFF2-40B4-BE49-F238E27FC236}">
                <a16:creationId xmlns:a16="http://schemas.microsoft.com/office/drawing/2014/main" id="{A4EF6BC2-A43B-4E67-ADDA-56F4772341D4}"/>
              </a:ext>
            </a:extLst>
          </p:cNvPr>
          <p:cNvSpPr txBox="1"/>
          <p:nvPr/>
        </p:nvSpPr>
        <p:spPr>
          <a:xfrm flipH="1">
            <a:off x="8987246" y="6133965"/>
            <a:ext cx="3136468"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35B74"/>
                </a:solidFill>
                <a:effectLst/>
                <a:uLnTx/>
                <a:uFillTx/>
                <a:hlinkClick r:id="rId3" action="ppaction://hlinkfile">
                  <a:extLst>
                    <a:ext uri="{A12FA001-AC4F-418D-AE19-62706E023703}">
                      <ahyp:hlinkClr xmlns:ahyp="http://schemas.microsoft.com/office/drawing/2018/hyperlinkcolor" val="tx"/>
                    </a:ext>
                  </a:extLst>
                </a:hlinkClick>
              </a:rPr>
              <a:t>Excelark</a:t>
            </a:r>
            <a:r>
              <a:rPr kumimoji="0" lang="sv-SE" sz="1800" b="0" i="0" u="none" strike="noStrike" kern="0" cap="none" spc="0" normalizeH="0" baseline="0" noProof="0" dirty="0">
                <a:ln>
                  <a:noFill/>
                </a:ln>
                <a:solidFill>
                  <a:srgbClr val="335B74"/>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0" i="1" u="none" strike="noStrike" kern="0" cap="none" spc="0" normalizeH="0" baseline="0" noProof="0" dirty="0">
              <a:ln>
                <a:noFill/>
              </a:ln>
              <a:solidFill>
                <a:prstClr val="black"/>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prstClr val="black"/>
                </a:solidFill>
                <a:effectLst/>
                <a:uLnTx/>
                <a:uFillTx/>
              </a:rPr>
              <a:t>”DigitalDokumentation Flik: Potentialen 3”</a:t>
            </a:r>
          </a:p>
        </p:txBody>
      </p:sp>
      <p:pic>
        <p:nvPicPr>
          <p:cNvPr id="3" name="Bildobjekt 2">
            <a:extLst>
              <a:ext uri="{FF2B5EF4-FFF2-40B4-BE49-F238E27FC236}">
                <a16:creationId xmlns:a16="http://schemas.microsoft.com/office/drawing/2014/main" id="{48B7649F-ABB1-4DA7-A28A-4DED3DE8A277}"/>
              </a:ext>
            </a:extLst>
          </p:cNvPr>
          <p:cNvPicPr>
            <a:picLocks noChangeAspect="1"/>
          </p:cNvPicPr>
          <p:nvPr/>
        </p:nvPicPr>
        <p:blipFill rotWithShape="1">
          <a:blip r:embed="rId4"/>
          <a:srcRect r="550" b="1125"/>
          <a:stretch/>
        </p:blipFill>
        <p:spPr>
          <a:xfrm>
            <a:off x="291466" y="868681"/>
            <a:ext cx="9023984" cy="5360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91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5C34D3B-A20D-454C-A953-E8B792FCF9D2}"/>
              </a:ext>
            </a:extLst>
          </p:cNvPr>
          <p:cNvSpPr>
            <a:spLocks noGrp="1"/>
          </p:cNvSpPr>
          <p:nvPr>
            <p:ph idx="1"/>
          </p:nvPr>
        </p:nvSpPr>
        <p:spPr/>
        <p:txBody>
          <a:bodyPr/>
          <a:lstStyle/>
          <a:p>
            <a:r>
              <a:rPr lang="sv-SE" b="1" dirty="0"/>
              <a:t>Lyft fram styrkorna, de gröna lapparna på föregående sida </a:t>
            </a:r>
          </a:p>
          <a:p>
            <a:r>
              <a:rPr lang="sv-SE" dirty="0"/>
              <a:t>Läs högt och gör eventuella kompletteringar</a:t>
            </a:r>
          </a:p>
          <a:p>
            <a:r>
              <a:rPr lang="sv-SE" dirty="0"/>
              <a:t> </a:t>
            </a:r>
          </a:p>
          <a:p>
            <a:pPr marL="342900" indent="-342900">
              <a:buFont typeface="Arial" panose="020B0604020202020204" pitchFamily="34" charset="0"/>
              <a:buChar char="•"/>
            </a:pPr>
            <a:r>
              <a:rPr lang="sv-SE" sz="2400" i="1" dirty="0"/>
              <a:t>Vad är nyttan med denna styrka i digitaliseringen?</a:t>
            </a:r>
            <a:endParaRPr lang="sv-SE" sz="2400" dirty="0"/>
          </a:p>
          <a:p>
            <a:pPr marL="342900" indent="-342900">
              <a:buFont typeface="Arial" panose="020B0604020202020204" pitchFamily="34" charset="0"/>
              <a:buChar char="•"/>
            </a:pPr>
            <a:r>
              <a:rPr lang="sv-SE" sz="2400" i="1" dirty="0"/>
              <a:t>Hur har vi nått denna styrka? Vad var nyckeln?</a:t>
            </a:r>
            <a:endParaRPr lang="sv-SE" sz="2400" dirty="0"/>
          </a:p>
          <a:p>
            <a:pPr marL="342900" indent="-342900">
              <a:buFont typeface="Arial" panose="020B0604020202020204" pitchFamily="34" charset="0"/>
              <a:buChar char="•"/>
            </a:pPr>
            <a:r>
              <a:rPr lang="sv-SE" sz="2400" i="1" dirty="0"/>
              <a:t>Vad kan vi ta med oss av de vi ser?  </a:t>
            </a:r>
            <a:endParaRPr lang="sv-SE" sz="2400" dirty="0"/>
          </a:p>
          <a:p>
            <a:pPr marL="342900" indent="-342900">
              <a:buFont typeface="Arial" panose="020B0604020202020204" pitchFamily="34" charset="0"/>
              <a:buChar char="•"/>
            </a:pPr>
            <a:r>
              <a:rPr lang="sv-SE" sz="2400" i="1" dirty="0"/>
              <a:t>Vilka av styrkorna är viktigast för er?</a:t>
            </a:r>
            <a:endParaRPr lang="sv-SE" sz="2400" dirty="0"/>
          </a:p>
          <a:p>
            <a:pPr marL="342900" indent="-342900">
              <a:buFont typeface="Arial" panose="020B0604020202020204" pitchFamily="34" charset="0"/>
              <a:buChar char="•"/>
            </a:pPr>
            <a:r>
              <a:rPr lang="sv-SE" sz="2400" i="1" dirty="0"/>
              <a:t>Vad är ni mest stolta över och varför?</a:t>
            </a:r>
            <a:endParaRPr lang="sv-SE" sz="2400" dirty="0"/>
          </a:p>
          <a:p>
            <a:endParaRPr lang="sv-SE" dirty="0"/>
          </a:p>
        </p:txBody>
      </p:sp>
      <p:sp>
        <p:nvSpPr>
          <p:cNvPr id="4" name="Rektangel 3">
            <a:extLst>
              <a:ext uri="{FF2B5EF4-FFF2-40B4-BE49-F238E27FC236}">
                <a16:creationId xmlns:a16="http://schemas.microsoft.com/office/drawing/2014/main" id="{DF9429CA-82F7-42A3-9CD1-0015F1C21EAC}"/>
              </a:ext>
            </a:extLst>
          </p:cNvPr>
          <p:cNvSpPr/>
          <p:nvPr/>
        </p:nvSpPr>
        <p:spPr>
          <a:xfrm>
            <a:off x="0" y="1"/>
            <a:ext cx="12192000" cy="60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Rubrik 1">
            <a:extLst>
              <a:ext uri="{FF2B5EF4-FFF2-40B4-BE49-F238E27FC236}">
                <a16:creationId xmlns:a16="http://schemas.microsoft.com/office/drawing/2014/main" id="{B36E3C12-E737-42D0-AAB2-78987D1C563F}"/>
              </a:ext>
            </a:extLst>
          </p:cNvPr>
          <p:cNvSpPr txBox="1">
            <a:spLocks/>
          </p:cNvSpPr>
          <p:nvPr/>
        </p:nvSpPr>
        <p:spPr>
          <a:xfrm>
            <a:off x="606631" y="52999"/>
            <a:ext cx="10515600" cy="54941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a:lstStyle>
          <a:p>
            <a:r>
              <a:rPr lang="sv-SE" dirty="0">
                <a:solidFill>
                  <a:schemeClr val="bg1"/>
                </a:solidFill>
              </a:rPr>
              <a:t>Våra styrkor - gemensamt </a:t>
            </a:r>
          </a:p>
        </p:txBody>
      </p:sp>
      <p:pic>
        <p:nvPicPr>
          <p:cNvPr id="6" name="Bildobjekt 5">
            <a:extLst>
              <a:ext uri="{FF2B5EF4-FFF2-40B4-BE49-F238E27FC236}">
                <a16:creationId xmlns:a16="http://schemas.microsoft.com/office/drawing/2014/main" id="{DEC81C6E-28E5-44F4-ABA8-7A99A7B466CE}"/>
              </a:ext>
            </a:extLst>
          </p:cNvPr>
          <p:cNvPicPr>
            <a:picLocks noChangeAspect="1"/>
          </p:cNvPicPr>
          <p:nvPr/>
        </p:nvPicPr>
        <p:blipFill>
          <a:blip r:embed="rId3"/>
          <a:stretch>
            <a:fillRect/>
          </a:stretch>
        </p:blipFill>
        <p:spPr>
          <a:xfrm>
            <a:off x="6910944" y="2619533"/>
            <a:ext cx="5086108" cy="286093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Bildobjekt 6">
            <a:extLst>
              <a:ext uri="{FF2B5EF4-FFF2-40B4-BE49-F238E27FC236}">
                <a16:creationId xmlns:a16="http://schemas.microsoft.com/office/drawing/2014/main" id="{98EB838D-DDD8-4669-A15A-82E323912652}"/>
              </a:ext>
            </a:extLst>
          </p:cNvPr>
          <p:cNvPicPr>
            <a:picLocks noChangeAspect="1"/>
          </p:cNvPicPr>
          <p:nvPr/>
        </p:nvPicPr>
        <p:blipFill>
          <a:blip r:embed="rId4"/>
          <a:stretch>
            <a:fillRect/>
          </a:stretch>
        </p:blipFill>
        <p:spPr>
          <a:xfrm>
            <a:off x="9881259" y="5550706"/>
            <a:ext cx="2115495" cy="249958"/>
          </a:xfrm>
          <a:prstGeom prst="rect">
            <a:avLst/>
          </a:prstGeom>
        </p:spPr>
      </p:pic>
      <p:sp>
        <p:nvSpPr>
          <p:cNvPr id="8" name="Rektangel 7">
            <a:extLst>
              <a:ext uri="{FF2B5EF4-FFF2-40B4-BE49-F238E27FC236}">
                <a16:creationId xmlns:a16="http://schemas.microsoft.com/office/drawing/2014/main" id="{F5FBDDC5-D471-427C-95FF-28133C109E50}"/>
              </a:ext>
            </a:extLst>
          </p:cNvPr>
          <p:cNvSpPr/>
          <p:nvPr/>
        </p:nvSpPr>
        <p:spPr>
          <a:xfrm>
            <a:off x="9517137" y="3622951"/>
            <a:ext cx="273482" cy="223695"/>
          </a:xfrm>
          <a:prstGeom prst="rect">
            <a:avLst/>
          </a:prstGeom>
          <a:solidFill>
            <a:srgbClr val="98E4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a:p>
            <a:pPr algn="just"/>
            <a:endParaRPr lang="sv-SE" sz="1200" dirty="0">
              <a:solidFill>
                <a:schemeClr val="tx1"/>
              </a:solidFill>
            </a:endParaRPr>
          </a:p>
        </p:txBody>
      </p:sp>
      <p:pic>
        <p:nvPicPr>
          <p:cNvPr id="9" name="Bildobjekt 8">
            <a:extLst>
              <a:ext uri="{FF2B5EF4-FFF2-40B4-BE49-F238E27FC236}">
                <a16:creationId xmlns:a16="http://schemas.microsoft.com/office/drawing/2014/main" id="{3880281D-9F39-4BD7-9705-071A29E5CA0A}"/>
              </a:ext>
            </a:extLst>
          </p:cNvPr>
          <p:cNvPicPr>
            <a:picLocks noChangeAspect="1"/>
          </p:cNvPicPr>
          <p:nvPr/>
        </p:nvPicPr>
        <p:blipFill>
          <a:blip r:embed="rId5"/>
          <a:stretch>
            <a:fillRect/>
          </a:stretch>
        </p:blipFill>
        <p:spPr>
          <a:xfrm>
            <a:off x="7065733" y="4099445"/>
            <a:ext cx="274344" cy="219475"/>
          </a:xfrm>
          <a:prstGeom prst="rect">
            <a:avLst/>
          </a:prstGeom>
        </p:spPr>
      </p:pic>
      <p:pic>
        <p:nvPicPr>
          <p:cNvPr id="10" name="Bildobjekt 9">
            <a:extLst>
              <a:ext uri="{FF2B5EF4-FFF2-40B4-BE49-F238E27FC236}">
                <a16:creationId xmlns:a16="http://schemas.microsoft.com/office/drawing/2014/main" id="{25570B25-FCBC-43CE-8F6D-3330535588B7}"/>
              </a:ext>
            </a:extLst>
          </p:cNvPr>
          <p:cNvPicPr>
            <a:picLocks noChangeAspect="1"/>
          </p:cNvPicPr>
          <p:nvPr/>
        </p:nvPicPr>
        <p:blipFill>
          <a:blip r:embed="rId5"/>
          <a:stretch>
            <a:fillRect/>
          </a:stretch>
        </p:blipFill>
        <p:spPr>
          <a:xfrm>
            <a:off x="8264543" y="3846646"/>
            <a:ext cx="274344" cy="219475"/>
          </a:xfrm>
          <a:prstGeom prst="rect">
            <a:avLst/>
          </a:prstGeom>
        </p:spPr>
      </p:pic>
      <p:pic>
        <p:nvPicPr>
          <p:cNvPr id="11" name="Bildobjekt 10">
            <a:extLst>
              <a:ext uri="{FF2B5EF4-FFF2-40B4-BE49-F238E27FC236}">
                <a16:creationId xmlns:a16="http://schemas.microsoft.com/office/drawing/2014/main" id="{80FD6B20-BE6B-4696-8FEC-9C578BA12DB8}"/>
              </a:ext>
            </a:extLst>
          </p:cNvPr>
          <p:cNvPicPr>
            <a:picLocks noChangeAspect="1"/>
          </p:cNvPicPr>
          <p:nvPr/>
        </p:nvPicPr>
        <p:blipFill>
          <a:blip r:embed="rId5"/>
          <a:stretch>
            <a:fillRect/>
          </a:stretch>
        </p:blipFill>
        <p:spPr>
          <a:xfrm>
            <a:off x="7834733" y="3422741"/>
            <a:ext cx="274344" cy="219475"/>
          </a:xfrm>
          <a:prstGeom prst="rect">
            <a:avLst/>
          </a:prstGeom>
        </p:spPr>
      </p:pic>
      <p:pic>
        <p:nvPicPr>
          <p:cNvPr id="12" name="Bildobjekt 11">
            <a:extLst>
              <a:ext uri="{FF2B5EF4-FFF2-40B4-BE49-F238E27FC236}">
                <a16:creationId xmlns:a16="http://schemas.microsoft.com/office/drawing/2014/main" id="{60F35284-26C1-4160-92AA-6BF72467D2C8}"/>
              </a:ext>
            </a:extLst>
          </p:cNvPr>
          <p:cNvPicPr>
            <a:picLocks noChangeAspect="1"/>
          </p:cNvPicPr>
          <p:nvPr/>
        </p:nvPicPr>
        <p:blipFill>
          <a:blip r:embed="rId5"/>
          <a:stretch>
            <a:fillRect/>
          </a:stretch>
        </p:blipFill>
        <p:spPr>
          <a:xfrm>
            <a:off x="7065733" y="3532479"/>
            <a:ext cx="274344" cy="219475"/>
          </a:xfrm>
          <a:prstGeom prst="rect">
            <a:avLst/>
          </a:prstGeom>
        </p:spPr>
      </p:pic>
      <p:pic>
        <p:nvPicPr>
          <p:cNvPr id="13" name="Bildobjekt 12">
            <a:extLst>
              <a:ext uri="{FF2B5EF4-FFF2-40B4-BE49-F238E27FC236}">
                <a16:creationId xmlns:a16="http://schemas.microsoft.com/office/drawing/2014/main" id="{9A2C2391-302A-449D-AFC3-38ACCEEEF157}"/>
              </a:ext>
            </a:extLst>
          </p:cNvPr>
          <p:cNvPicPr>
            <a:picLocks noChangeAspect="1"/>
          </p:cNvPicPr>
          <p:nvPr/>
        </p:nvPicPr>
        <p:blipFill>
          <a:blip r:embed="rId6"/>
          <a:stretch>
            <a:fillRect/>
          </a:stretch>
        </p:blipFill>
        <p:spPr>
          <a:xfrm>
            <a:off x="9653447" y="4399533"/>
            <a:ext cx="274344" cy="225572"/>
          </a:xfrm>
          <a:prstGeom prst="rect">
            <a:avLst/>
          </a:prstGeom>
        </p:spPr>
      </p:pic>
      <p:sp>
        <p:nvSpPr>
          <p:cNvPr id="14" name="Rektangel: ett klippt hörn 13">
            <a:extLst>
              <a:ext uri="{FF2B5EF4-FFF2-40B4-BE49-F238E27FC236}">
                <a16:creationId xmlns:a16="http://schemas.microsoft.com/office/drawing/2014/main" id="{AFCE7D8A-F7C4-4342-B3CF-13438398BBA5}"/>
              </a:ext>
            </a:extLst>
          </p:cNvPr>
          <p:cNvSpPr/>
          <p:nvPr/>
        </p:nvSpPr>
        <p:spPr>
          <a:xfrm flipH="1">
            <a:off x="9222376" y="6040605"/>
            <a:ext cx="2969623" cy="804336"/>
          </a:xfrm>
          <a:prstGeom prst="snip1Rect">
            <a:avLst>
              <a:gd name="adj" fmla="val 50000"/>
            </a:avLst>
          </a:prstGeom>
          <a:solidFill>
            <a:srgbClr val="ABCBDE"/>
          </a:solidFill>
          <a:ln w="15875" cap="flat" cmpd="sng" algn="ctr">
            <a:solidFill>
              <a:srgbClr val="ABCB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
        <p:nvSpPr>
          <p:cNvPr id="15" name="textruta 14">
            <a:extLst>
              <a:ext uri="{FF2B5EF4-FFF2-40B4-BE49-F238E27FC236}">
                <a16:creationId xmlns:a16="http://schemas.microsoft.com/office/drawing/2014/main" id="{22E5ABA0-A0EC-4FA7-9193-CA869509776E}"/>
              </a:ext>
            </a:extLst>
          </p:cNvPr>
          <p:cNvSpPr txBox="1"/>
          <p:nvPr/>
        </p:nvSpPr>
        <p:spPr>
          <a:xfrm flipH="1">
            <a:off x="8987246" y="6133965"/>
            <a:ext cx="3136468"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35B74"/>
                </a:solidFill>
                <a:effectLst/>
                <a:uLnTx/>
                <a:uFillTx/>
                <a:hlinkClick r:id="rId7" action="ppaction://hlinkfile">
                  <a:extLst>
                    <a:ext uri="{A12FA001-AC4F-418D-AE19-62706E023703}">
                      <ahyp:hlinkClr xmlns:ahyp="http://schemas.microsoft.com/office/drawing/2018/hyperlinkcolor" val="tx"/>
                    </a:ext>
                  </a:extLst>
                </a:hlinkClick>
              </a:rPr>
              <a:t>Excelark</a:t>
            </a:r>
            <a:r>
              <a:rPr kumimoji="0" lang="sv-SE" sz="1800" b="0" i="0" u="none" strike="noStrike" kern="0" cap="none" spc="0" normalizeH="0" baseline="0" noProof="0" dirty="0">
                <a:ln>
                  <a:noFill/>
                </a:ln>
                <a:solidFill>
                  <a:srgbClr val="335B74"/>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0" i="1" u="none" strike="noStrike" kern="0" cap="none" spc="0" normalizeH="0" baseline="0" noProof="0" dirty="0">
              <a:ln>
                <a:noFill/>
              </a:ln>
              <a:solidFill>
                <a:prstClr val="black"/>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prstClr val="black"/>
                </a:solidFill>
                <a:effectLst/>
                <a:uLnTx/>
                <a:uFillTx/>
              </a:rPr>
              <a:t>”DigitalDokumentation Flik: Potentialen 3”</a:t>
            </a:r>
          </a:p>
        </p:txBody>
      </p:sp>
    </p:spTree>
    <p:extLst>
      <p:ext uri="{BB962C8B-B14F-4D97-AF65-F5344CB8AC3E}">
        <p14:creationId xmlns:p14="http://schemas.microsoft.com/office/powerpoint/2010/main" val="25960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D8FA0FD-4805-4CB2-892B-3E9EEF0E7D53}"/>
              </a:ext>
            </a:extLst>
          </p:cNvPr>
          <p:cNvPicPr>
            <a:picLocks noGrp="1" noChangeAspect="1"/>
          </p:cNvPicPr>
          <p:nvPr>
            <p:ph idx="1"/>
          </p:nvPr>
        </p:nvPicPr>
        <p:blipFill rotWithShape="1">
          <a:blip r:embed="rId3"/>
          <a:srcRect t="1" b="1422"/>
          <a:stretch/>
        </p:blipFill>
        <p:spPr>
          <a:xfrm>
            <a:off x="677747" y="655409"/>
            <a:ext cx="5686742" cy="607792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4" name="Rektangel 3">
            <a:extLst>
              <a:ext uri="{FF2B5EF4-FFF2-40B4-BE49-F238E27FC236}">
                <a16:creationId xmlns:a16="http://schemas.microsoft.com/office/drawing/2014/main" id="{6EF58608-EF74-4CAE-9642-A434CC6A9D03}"/>
              </a:ext>
            </a:extLst>
          </p:cNvPr>
          <p:cNvSpPr/>
          <p:nvPr/>
        </p:nvSpPr>
        <p:spPr>
          <a:xfrm>
            <a:off x="0" y="1"/>
            <a:ext cx="12192000" cy="60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Rubrik 1">
            <a:extLst>
              <a:ext uri="{FF2B5EF4-FFF2-40B4-BE49-F238E27FC236}">
                <a16:creationId xmlns:a16="http://schemas.microsoft.com/office/drawing/2014/main" id="{75ACB9F4-8730-405C-9C02-6591DC166988}"/>
              </a:ext>
            </a:extLst>
          </p:cNvPr>
          <p:cNvSpPr txBox="1">
            <a:spLocks/>
          </p:cNvSpPr>
          <p:nvPr/>
        </p:nvSpPr>
        <p:spPr>
          <a:xfrm>
            <a:off x="606631" y="52999"/>
            <a:ext cx="10515600" cy="54941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a:lstStyle>
          <a:p>
            <a:r>
              <a:rPr lang="sv-SE" dirty="0">
                <a:solidFill>
                  <a:schemeClr val="bg1"/>
                </a:solidFill>
              </a:rPr>
              <a:t>skattning - del 1 </a:t>
            </a:r>
          </a:p>
        </p:txBody>
      </p:sp>
      <p:sp>
        <p:nvSpPr>
          <p:cNvPr id="7" name="Rektangel 6">
            <a:extLst>
              <a:ext uri="{FF2B5EF4-FFF2-40B4-BE49-F238E27FC236}">
                <a16:creationId xmlns:a16="http://schemas.microsoft.com/office/drawing/2014/main" id="{34592B51-1F54-4B68-A7BC-6A6CC1C4D286}"/>
              </a:ext>
            </a:extLst>
          </p:cNvPr>
          <p:cNvSpPr/>
          <p:nvPr/>
        </p:nvSpPr>
        <p:spPr>
          <a:xfrm>
            <a:off x="6687486" y="3429000"/>
            <a:ext cx="4914901" cy="646331"/>
          </a:xfrm>
          <a:prstGeom prst="rect">
            <a:avLst/>
          </a:prstGeom>
        </p:spPr>
        <p:txBody>
          <a:bodyPr wrap="square">
            <a:spAutoFit/>
          </a:bodyPr>
          <a:lstStyle/>
          <a:p>
            <a:r>
              <a:rPr lang="sv-SE" dirty="0"/>
              <a:t>Gå gemensamt igenom och skatta er organisations förmåga i de olika påståendena </a:t>
            </a:r>
          </a:p>
        </p:txBody>
      </p:sp>
      <p:sp>
        <p:nvSpPr>
          <p:cNvPr id="8" name="Rektangel: ett klippt hörn 7">
            <a:extLst>
              <a:ext uri="{FF2B5EF4-FFF2-40B4-BE49-F238E27FC236}">
                <a16:creationId xmlns:a16="http://schemas.microsoft.com/office/drawing/2014/main" id="{4AFDEAEB-F3AA-485B-B14C-D88B517398F4}"/>
              </a:ext>
            </a:extLst>
          </p:cNvPr>
          <p:cNvSpPr/>
          <p:nvPr/>
        </p:nvSpPr>
        <p:spPr>
          <a:xfrm flipH="1">
            <a:off x="9222376" y="6040605"/>
            <a:ext cx="2969623" cy="804336"/>
          </a:xfrm>
          <a:prstGeom prst="snip1Rect">
            <a:avLst>
              <a:gd name="adj" fmla="val 50000"/>
            </a:avLst>
          </a:prstGeom>
          <a:solidFill>
            <a:srgbClr val="ABCBDE"/>
          </a:solidFill>
          <a:ln w="15875" cap="flat" cmpd="sng" algn="ctr">
            <a:solidFill>
              <a:srgbClr val="ABCB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
        <p:nvSpPr>
          <p:cNvPr id="9" name="textruta 8">
            <a:extLst>
              <a:ext uri="{FF2B5EF4-FFF2-40B4-BE49-F238E27FC236}">
                <a16:creationId xmlns:a16="http://schemas.microsoft.com/office/drawing/2014/main" id="{95A378CE-03EC-44FA-BCF9-EFF30DEC73E8}"/>
              </a:ext>
            </a:extLst>
          </p:cNvPr>
          <p:cNvSpPr txBox="1"/>
          <p:nvPr/>
        </p:nvSpPr>
        <p:spPr>
          <a:xfrm flipH="1">
            <a:off x="8987246" y="6133965"/>
            <a:ext cx="3136468"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35B74"/>
                </a:solidFill>
                <a:effectLst/>
                <a:uLnTx/>
                <a:uFillTx/>
                <a:hlinkClick r:id="rId4" action="ppaction://hlinkfile">
                  <a:extLst>
                    <a:ext uri="{A12FA001-AC4F-418D-AE19-62706E023703}">
                      <ahyp:hlinkClr xmlns:ahyp="http://schemas.microsoft.com/office/drawing/2018/hyperlinkcolor" val="tx"/>
                    </a:ext>
                  </a:extLst>
                </a:hlinkClick>
              </a:rPr>
              <a:t>Excelark</a:t>
            </a:r>
            <a:r>
              <a:rPr kumimoji="0" lang="sv-SE" sz="1800" b="0" i="0" u="none" strike="noStrike" kern="0" cap="none" spc="0" normalizeH="0" baseline="0" noProof="0" dirty="0">
                <a:ln>
                  <a:noFill/>
                </a:ln>
                <a:solidFill>
                  <a:srgbClr val="335B74"/>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0" i="1" u="none" strike="noStrike" kern="0" cap="none" spc="0" normalizeH="0" baseline="0" noProof="0" dirty="0">
              <a:ln>
                <a:noFill/>
              </a:ln>
              <a:solidFill>
                <a:prstClr val="black"/>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prstClr val="black"/>
                </a:solidFill>
                <a:effectLst/>
                <a:uLnTx/>
                <a:uFillTx/>
              </a:rPr>
              <a:t>”DigitalDokumentation Flik: Skattningen”</a:t>
            </a:r>
          </a:p>
        </p:txBody>
      </p:sp>
    </p:spTree>
    <p:extLst>
      <p:ext uri="{BB962C8B-B14F-4D97-AF65-F5344CB8AC3E}">
        <p14:creationId xmlns:p14="http://schemas.microsoft.com/office/powerpoint/2010/main" val="19649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DB52755-450B-4110-B317-FD2FC9AAA1CE}"/>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3B504E48-0F01-442E-BDAB-730086C9965E}"/>
              </a:ext>
            </a:extLst>
          </p:cNvPr>
          <p:cNvPicPr>
            <a:picLocks noChangeAspect="1"/>
          </p:cNvPicPr>
          <p:nvPr/>
        </p:nvPicPr>
        <p:blipFill>
          <a:blip r:embed="rId2"/>
          <a:stretch>
            <a:fillRect/>
          </a:stretch>
        </p:blipFill>
        <p:spPr>
          <a:xfrm>
            <a:off x="0" y="0"/>
            <a:ext cx="12192000" cy="603504"/>
          </a:xfrm>
          <a:prstGeom prst="rect">
            <a:avLst/>
          </a:prstGeom>
        </p:spPr>
      </p:pic>
      <p:sp>
        <p:nvSpPr>
          <p:cNvPr id="5" name="Rektangel 4">
            <a:extLst>
              <a:ext uri="{FF2B5EF4-FFF2-40B4-BE49-F238E27FC236}">
                <a16:creationId xmlns:a16="http://schemas.microsoft.com/office/drawing/2014/main" id="{029B0BA9-3290-4E8B-94D2-36BCBCA4AD8B}"/>
              </a:ext>
            </a:extLst>
          </p:cNvPr>
          <p:cNvSpPr/>
          <p:nvPr/>
        </p:nvSpPr>
        <p:spPr>
          <a:xfrm>
            <a:off x="0" y="1"/>
            <a:ext cx="12192000" cy="602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2" name="Rubrik 1">
            <a:extLst>
              <a:ext uri="{FF2B5EF4-FFF2-40B4-BE49-F238E27FC236}">
                <a16:creationId xmlns:a16="http://schemas.microsoft.com/office/drawing/2014/main" id="{7878146A-1719-4048-BCD7-6AFA6950BEE5}"/>
              </a:ext>
            </a:extLst>
          </p:cNvPr>
          <p:cNvSpPr>
            <a:spLocks noGrp="1"/>
          </p:cNvSpPr>
          <p:nvPr>
            <p:ph type="title"/>
          </p:nvPr>
        </p:nvSpPr>
        <p:spPr>
          <a:xfrm>
            <a:off x="100505" y="53000"/>
            <a:ext cx="10515600" cy="549412"/>
          </a:xfrm>
        </p:spPr>
        <p:txBody>
          <a:bodyPr/>
          <a:lstStyle/>
          <a:p>
            <a:r>
              <a:rPr lang="sv-SE" dirty="0">
                <a:solidFill>
                  <a:schemeClr val="bg1"/>
                </a:solidFill>
              </a:rPr>
              <a:t>Möjligheter - Omvärldsbevakning</a:t>
            </a:r>
          </a:p>
        </p:txBody>
      </p:sp>
    </p:spTree>
    <p:extLst>
      <p:ext uri="{BB962C8B-B14F-4D97-AF65-F5344CB8AC3E}">
        <p14:creationId xmlns:p14="http://schemas.microsoft.com/office/powerpoint/2010/main" val="312739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5898147-CB98-4CCC-8203-C46E42A64B16}"/>
              </a:ext>
            </a:extLst>
          </p:cNvPr>
          <p:cNvSpPr>
            <a:spLocks noGrp="1"/>
          </p:cNvSpPr>
          <p:nvPr>
            <p:ph idx="1"/>
          </p:nvPr>
        </p:nvSpPr>
        <p:spPr>
          <a:xfrm>
            <a:off x="693305" y="308055"/>
            <a:ext cx="9198964" cy="1065745"/>
          </a:xfrm>
        </p:spPr>
        <p:txBody>
          <a:bodyPr/>
          <a:lstStyle/>
          <a:p>
            <a:r>
              <a:rPr lang="sv-SE" sz="1600" dirty="0">
                <a:solidFill>
                  <a:srgbClr val="000000"/>
                </a:solidFill>
              </a:rPr>
              <a:t>Skriv ner de åtgärder du kommer på där ny digital teknik eller förändrad process kan förbättra samhällsbyggnadsprocessens olika delar.  </a:t>
            </a:r>
          </a:p>
          <a:p>
            <a:r>
              <a:rPr lang="sv-SE" sz="1600" dirty="0">
                <a:solidFill>
                  <a:srgbClr val="000000"/>
                </a:solidFill>
              </a:rPr>
              <a:t>Vad behöver göras för att öka er digitala mognad och skapa värden såsom ökad kvalitet, effektivitet, dialog, samverkan och transparens? </a:t>
            </a:r>
          </a:p>
        </p:txBody>
      </p:sp>
      <p:pic>
        <p:nvPicPr>
          <p:cNvPr id="4" name="Bildobjekt 3">
            <a:extLst>
              <a:ext uri="{FF2B5EF4-FFF2-40B4-BE49-F238E27FC236}">
                <a16:creationId xmlns:a16="http://schemas.microsoft.com/office/drawing/2014/main" id="{4B8B495D-357A-404E-AB40-96069F08B8CA}"/>
              </a:ext>
            </a:extLst>
          </p:cNvPr>
          <p:cNvPicPr>
            <a:picLocks noChangeAspect="1"/>
          </p:cNvPicPr>
          <p:nvPr/>
        </p:nvPicPr>
        <p:blipFill rotWithShape="1">
          <a:blip r:embed="rId3"/>
          <a:srcRect r="6928" b="9091"/>
          <a:stretch/>
        </p:blipFill>
        <p:spPr>
          <a:xfrm>
            <a:off x="693305" y="1644041"/>
            <a:ext cx="8675548" cy="4798732"/>
          </a:xfrm>
          <a:prstGeom prst="rect">
            <a:avLst/>
          </a:prstGeom>
          <a:effectLst>
            <a:outerShdw blurRad="50800" dist="38100" dir="2700000" algn="tl" rotWithShape="0">
              <a:prstClr val="black">
                <a:alpha val="40000"/>
              </a:prstClr>
            </a:outerShdw>
          </a:effectLst>
        </p:spPr>
      </p:pic>
      <p:sp>
        <p:nvSpPr>
          <p:cNvPr id="5" name="Rektangel: ett klippt hörn 4">
            <a:extLst>
              <a:ext uri="{FF2B5EF4-FFF2-40B4-BE49-F238E27FC236}">
                <a16:creationId xmlns:a16="http://schemas.microsoft.com/office/drawing/2014/main" id="{DC3B12C1-C8E5-46CB-8159-27603F3D5FB8}"/>
              </a:ext>
            </a:extLst>
          </p:cNvPr>
          <p:cNvSpPr/>
          <p:nvPr/>
        </p:nvSpPr>
        <p:spPr>
          <a:xfrm flipH="1">
            <a:off x="9222376" y="6040605"/>
            <a:ext cx="2969623" cy="804336"/>
          </a:xfrm>
          <a:prstGeom prst="snip1Rect">
            <a:avLst>
              <a:gd name="adj" fmla="val 50000"/>
            </a:avLst>
          </a:prstGeom>
          <a:solidFill>
            <a:srgbClr val="ABCBDE"/>
          </a:solidFill>
          <a:ln w="15875" cap="flat" cmpd="sng" algn="ctr">
            <a:solidFill>
              <a:srgbClr val="ABCBD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
        <p:nvSpPr>
          <p:cNvPr id="6" name="textruta 5">
            <a:extLst>
              <a:ext uri="{FF2B5EF4-FFF2-40B4-BE49-F238E27FC236}">
                <a16:creationId xmlns:a16="http://schemas.microsoft.com/office/drawing/2014/main" id="{45668F6F-B5FE-4B1B-BAC0-0A951EE26BEA}"/>
              </a:ext>
            </a:extLst>
          </p:cNvPr>
          <p:cNvSpPr txBox="1"/>
          <p:nvPr/>
        </p:nvSpPr>
        <p:spPr>
          <a:xfrm flipH="1">
            <a:off x="8987246" y="6133965"/>
            <a:ext cx="3136468"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35B74"/>
                </a:solidFill>
                <a:effectLst/>
                <a:uLnTx/>
                <a:uFillTx/>
                <a:hlinkClick r:id="rId4" action="ppaction://hlinkfile">
                  <a:extLst>
                    <a:ext uri="{A12FA001-AC4F-418D-AE19-62706E023703}">
                      <ahyp:hlinkClr xmlns:ahyp="http://schemas.microsoft.com/office/drawing/2018/hyperlinkcolor" val="tx"/>
                    </a:ext>
                  </a:extLst>
                </a:hlinkClick>
              </a:rPr>
              <a:t>Excelark</a:t>
            </a:r>
            <a:r>
              <a:rPr kumimoji="0" lang="sv-SE" sz="1800" b="0" i="0" u="none" strike="noStrike" kern="0" cap="none" spc="0" normalizeH="0" baseline="0" noProof="0" dirty="0">
                <a:ln>
                  <a:noFill/>
                </a:ln>
                <a:solidFill>
                  <a:srgbClr val="335B74"/>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1200" b="0" i="1" u="none" strike="noStrike" kern="0" cap="none" spc="0" normalizeH="0" baseline="0" noProof="0" dirty="0">
              <a:ln>
                <a:noFill/>
              </a:ln>
              <a:solidFill>
                <a:prstClr val="black"/>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prstClr val="black"/>
                </a:solidFill>
                <a:effectLst/>
                <a:uLnTx/>
                <a:uFillTx/>
              </a:rPr>
              <a:t>”DigitalDokumentation Flik: Prioritera”</a:t>
            </a:r>
          </a:p>
        </p:txBody>
      </p:sp>
      <p:sp>
        <p:nvSpPr>
          <p:cNvPr id="7" name="Rektangel 6">
            <a:extLst>
              <a:ext uri="{FF2B5EF4-FFF2-40B4-BE49-F238E27FC236}">
                <a16:creationId xmlns:a16="http://schemas.microsoft.com/office/drawing/2014/main" id="{160472A3-B0C6-4150-9D78-92CA43D9B48F}"/>
              </a:ext>
            </a:extLst>
          </p:cNvPr>
          <p:cNvSpPr/>
          <p:nvPr/>
        </p:nvSpPr>
        <p:spPr>
          <a:xfrm>
            <a:off x="2298492" y="3250268"/>
            <a:ext cx="5856157" cy="996170"/>
          </a:xfrm>
          <a:prstGeom prst="rect">
            <a:avLst/>
          </a:prstGeom>
          <a:solidFill>
            <a:srgbClr val="FFFFFF"/>
          </a:solidFill>
        </p:spPr>
        <p:txBody>
          <a:bodyPr wrap="square">
            <a:spAutoFit/>
          </a:bodyPr>
          <a:lstStyle/>
          <a:p>
            <a:pPr lvl="0">
              <a:lnSpc>
                <a:spcPct val="90000"/>
              </a:lnSpc>
              <a:spcBef>
                <a:spcPts val="1000"/>
              </a:spcBef>
            </a:pPr>
            <a:r>
              <a:rPr lang="sv-SE" sz="1400" dirty="0">
                <a:solidFill>
                  <a:srgbClr val="000000"/>
                </a:solidFill>
              </a:rPr>
              <a:t>Presentera och diskutera sen era olika åtgärdsförslag gemensamt och placera ut dem i fyrfältaren. </a:t>
            </a:r>
          </a:p>
          <a:p>
            <a:pPr lvl="0">
              <a:lnSpc>
                <a:spcPct val="90000"/>
              </a:lnSpc>
              <a:spcBef>
                <a:spcPts val="1000"/>
              </a:spcBef>
            </a:pPr>
            <a:r>
              <a:rPr lang="sv-SE" sz="1400" dirty="0">
                <a:solidFill>
                  <a:srgbClr val="000000"/>
                </a:solidFill>
              </a:rPr>
              <a:t>Berätta för gruppen vad din åtgärd innebär och diskutera var i fyrfältaren den ska placeras. </a:t>
            </a:r>
            <a:endParaRPr lang="sv-SE" sz="1400" dirty="0">
              <a:solidFill>
                <a:prstClr val="black"/>
              </a:solidFill>
            </a:endParaRPr>
          </a:p>
        </p:txBody>
      </p:sp>
    </p:spTree>
    <p:extLst>
      <p:ext uri="{BB962C8B-B14F-4D97-AF65-F5344CB8AC3E}">
        <p14:creationId xmlns:p14="http://schemas.microsoft.com/office/powerpoint/2010/main" val="38029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antmäteriet_PP_mall.pptx" id="{3BE7C8D8-F29C-424D-9573-59AB15231008}" vid="{505B374F-8DF6-443F-936F-FF34CFA7E0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Lantmäteriet_PP_mall</Template>
  <TotalTime>1690</TotalTime>
  <Words>746</Words>
  <Application>Microsoft Office PowerPoint</Application>
  <PresentationFormat>Bredbild</PresentationFormat>
  <Paragraphs>140</Paragraphs>
  <Slides>9</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Gill Sans MT</vt:lpstr>
      <vt:lpstr>Calibri</vt:lpstr>
      <vt:lpstr>Verdana</vt:lpstr>
      <vt:lpstr>Arial</vt:lpstr>
      <vt:lpstr>LANTMÄTERIET</vt:lpstr>
      <vt:lpstr>digibarometer</vt:lpstr>
      <vt:lpstr>Digital dokumentation</vt:lpstr>
      <vt:lpstr>PowerPoint-presentation</vt:lpstr>
      <vt:lpstr>Övning: Potentialen Steg 2 – Gemensamt</vt:lpstr>
      <vt:lpstr>PowerPoint-presentation</vt:lpstr>
      <vt:lpstr>PowerPoint-presentation</vt:lpstr>
      <vt:lpstr>PowerPoint-presentation</vt:lpstr>
      <vt:lpstr>Möjligheter - Omvärldsbevakning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Strukturstöd digibarometern</dc:title>
  <dc:creator>mats.berglund2@lm.se</dc:creator>
  <cp:keywords>Stöd, digibarometern</cp:keywords>
  <cp:lastModifiedBy>Vennberg Larson Jenny</cp:lastModifiedBy>
  <cp:revision>38</cp:revision>
  <dcterms:created xsi:type="dcterms:W3CDTF">2020-12-10T12:36:55Z</dcterms:created>
  <dcterms:modified xsi:type="dcterms:W3CDTF">2023-02-21T08:07:23Z</dcterms:modified>
</cp:coreProperties>
</file>